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Poppins" panose="00000500000000000000" pitchFamily="2" charset="0"/>
      <p:regular r:id="rId15"/>
    </p:embeddedFont>
    <p:embeddedFont>
      <p:font typeface="Poppins Bold" panose="020B0604020202020204" charset="0"/>
      <p:regular r:id="rId16"/>
    </p:embeddedFont>
    <p:embeddedFont>
      <p:font typeface="Poppins Bold Italics" panose="020B0604020202020204" charset="0"/>
      <p:regular r:id="rId17"/>
    </p:embeddedFont>
    <p:embeddedFont>
      <p:font typeface="Poppins Italics"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8" d="100"/>
          <a:sy n="68" d="100"/>
        </p:scale>
        <p:origin x="28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Χριστίνα Καρκαλάκη" userId="776ce15e-89af-4765-9caa-6cea32933302" providerId="ADAL" clId="{60733708-3E23-4033-96E7-D99B3BF362A0}"/>
    <pc:docChg chg="modSld">
      <pc:chgData name="Χριστίνα Καρκαλάκη" userId="776ce15e-89af-4765-9caa-6cea32933302" providerId="ADAL" clId="{60733708-3E23-4033-96E7-D99B3BF362A0}" dt="2026-04-15T07:42:42.332" v="5" actId="1076"/>
      <pc:docMkLst>
        <pc:docMk/>
      </pc:docMkLst>
      <pc:sldChg chg="modSp mod">
        <pc:chgData name="Χριστίνα Καρκαλάκη" userId="776ce15e-89af-4765-9caa-6cea32933302" providerId="ADAL" clId="{60733708-3E23-4033-96E7-D99B3BF362A0}" dt="2026-04-15T07:42:11.197" v="1" actId="1076"/>
        <pc:sldMkLst>
          <pc:docMk/>
          <pc:sldMk cId="0" sldId="263"/>
        </pc:sldMkLst>
        <pc:spChg chg="mod">
          <ac:chgData name="Χριστίνα Καρκαλάκη" userId="776ce15e-89af-4765-9caa-6cea32933302" providerId="ADAL" clId="{60733708-3E23-4033-96E7-D99B3BF362A0}" dt="2026-04-15T07:42:07.086" v="0" actId="1076"/>
          <ac:spMkLst>
            <pc:docMk/>
            <pc:sldMk cId="0" sldId="263"/>
            <ac:spMk id="12" creationId="{00000000-0000-0000-0000-000000000000}"/>
          </ac:spMkLst>
        </pc:spChg>
        <pc:spChg chg="mod">
          <ac:chgData name="Χριστίνα Καρκαλάκη" userId="776ce15e-89af-4765-9caa-6cea32933302" providerId="ADAL" clId="{60733708-3E23-4033-96E7-D99B3BF362A0}" dt="2026-04-15T07:42:11.197" v="1" actId="1076"/>
          <ac:spMkLst>
            <pc:docMk/>
            <pc:sldMk cId="0" sldId="263"/>
            <ac:spMk id="13" creationId="{00000000-0000-0000-0000-000000000000}"/>
          </ac:spMkLst>
        </pc:spChg>
      </pc:sldChg>
      <pc:sldChg chg="modSp mod">
        <pc:chgData name="Χριστίνα Καρκαλάκη" userId="776ce15e-89af-4765-9caa-6cea32933302" providerId="ADAL" clId="{60733708-3E23-4033-96E7-D99B3BF362A0}" dt="2026-04-15T07:42:42.332" v="5" actId="1076"/>
        <pc:sldMkLst>
          <pc:docMk/>
          <pc:sldMk cId="0" sldId="266"/>
        </pc:sldMkLst>
        <pc:spChg chg="mod">
          <ac:chgData name="Χριστίνα Καρκαλάκη" userId="776ce15e-89af-4765-9caa-6cea32933302" providerId="ADAL" clId="{60733708-3E23-4033-96E7-D99B3BF362A0}" dt="2026-04-15T07:42:28.909" v="3" actId="1076"/>
          <ac:spMkLst>
            <pc:docMk/>
            <pc:sldMk cId="0" sldId="266"/>
            <ac:spMk id="21" creationId="{00000000-0000-0000-0000-000000000000}"/>
          </ac:spMkLst>
        </pc:spChg>
        <pc:spChg chg="mod">
          <ac:chgData name="Χριστίνα Καρκαλάκη" userId="776ce15e-89af-4765-9caa-6cea32933302" providerId="ADAL" clId="{60733708-3E23-4033-96E7-D99B3BF362A0}" dt="2026-04-15T07:42:25.924" v="2" actId="1076"/>
          <ac:spMkLst>
            <pc:docMk/>
            <pc:sldMk cId="0" sldId="266"/>
            <ac:spMk id="22" creationId="{00000000-0000-0000-0000-000000000000}"/>
          </ac:spMkLst>
        </pc:spChg>
        <pc:grpChg chg="mod">
          <ac:chgData name="Χριστίνα Καρκαλάκη" userId="776ce15e-89af-4765-9caa-6cea32933302" providerId="ADAL" clId="{60733708-3E23-4033-96E7-D99B3BF362A0}" dt="2026-04-15T07:42:40.342" v="4" actId="1076"/>
          <ac:grpSpMkLst>
            <pc:docMk/>
            <pc:sldMk cId="0" sldId="266"/>
            <ac:grpSpMk id="4" creationId="{00000000-0000-0000-0000-000000000000}"/>
          </ac:grpSpMkLst>
        </pc:grpChg>
        <pc:grpChg chg="mod">
          <ac:chgData name="Χριστίνα Καρκαλάκη" userId="776ce15e-89af-4765-9caa-6cea32933302" providerId="ADAL" clId="{60733708-3E23-4033-96E7-D99B3BF362A0}" dt="2026-04-15T07:42:42.332" v="5" actId="1076"/>
          <ac:grpSpMkLst>
            <pc:docMk/>
            <pc:sldMk cId="0" sldId="266"/>
            <ac:grpSpMk id="11" creationId="{00000000-0000-0000-0000-000000000000}"/>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4.jpe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0.jpeg"/><Relationship Id="rId7" Type="http://schemas.openxmlformats.org/officeDocument/2006/relationships/image" Target="../media/image8.pn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4.jpeg"/><Relationship Id="rId2" Type="http://schemas.openxmlformats.org/officeDocument/2006/relationships/image" Target="../media/image14.sv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8.pn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8.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2.svg"/><Relationship Id="rId7" Type="http://schemas.openxmlformats.org/officeDocument/2006/relationships/image" Target="../media/image8.pn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13.sv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5.sv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8.png"/><Relationship Id="rId4" Type="http://schemas.openxmlformats.org/officeDocument/2006/relationships/image" Target="../media/image7.svg"/></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7.jpeg"/><Relationship Id="rId7" Type="http://schemas.openxmlformats.org/officeDocument/2006/relationships/image" Target="../media/image30.jpeg"/><Relationship Id="rId2"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29.jpeg"/><Relationship Id="rId4" Type="http://schemas.openxmlformats.org/officeDocument/2006/relationships/image" Target="../media/image28.svg"/><Relationship Id="rId9" Type="http://schemas.openxmlformats.org/officeDocument/2006/relationships/image" Target="../media/image4.jpeg"/></Relationships>
</file>

<file path=ppt/slides/_rels/slide1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32.svg"/><Relationship Id="rId7" Type="http://schemas.openxmlformats.org/officeDocument/2006/relationships/image" Target="../media/image8.pn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34.svg"/><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4.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3.sv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sv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8.png"/><Relationship Id="rId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A3022"/>
        </a:solidFill>
        <a:effectLst/>
      </p:bgPr>
    </p:bg>
    <p:spTree>
      <p:nvGrpSpPr>
        <p:cNvPr id="1" name=""/>
        <p:cNvGrpSpPr/>
        <p:nvPr/>
      </p:nvGrpSpPr>
      <p:grpSpPr>
        <a:xfrm>
          <a:off x="0" y="0"/>
          <a:ext cx="0" cy="0"/>
          <a:chOff x="0" y="0"/>
          <a:chExt cx="0" cy="0"/>
        </a:xfrm>
      </p:grpSpPr>
      <p:sp>
        <p:nvSpPr>
          <p:cNvPr id="2" name="Freeform 2"/>
          <p:cNvSpPr/>
          <p:nvPr/>
        </p:nvSpPr>
        <p:spPr>
          <a:xfrm>
            <a:off x="1028700" y="919229"/>
            <a:ext cx="5703560" cy="8726100"/>
          </a:xfrm>
          <a:custGeom>
            <a:avLst/>
            <a:gdLst/>
            <a:ahLst/>
            <a:cxnLst/>
            <a:rect l="l" t="t" r="r" b="b"/>
            <a:pathLst>
              <a:path w="5703560" h="8726100">
                <a:moveTo>
                  <a:pt x="0" y="0"/>
                </a:moveTo>
                <a:lnTo>
                  <a:pt x="5703560" y="0"/>
                </a:lnTo>
                <a:lnTo>
                  <a:pt x="5703560" y="8726100"/>
                </a:lnTo>
                <a:lnTo>
                  <a:pt x="0" y="87261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l-GR"/>
          </a:p>
        </p:txBody>
      </p:sp>
      <p:grpSp>
        <p:nvGrpSpPr>
          <p:cNvPr id="3" name="Group 3"/>
          <p:cNvGrpSpPr/>
          <p:nvPr/>
        </p:nvGrpSpPr>
        <p:grpSpPr>
          <a:xfrm>
            <a:off x="1288447" y="1249715"/>
            <a:ext cx="5324742" cy="6314827"/>
            <a:chOff x="0" y="0"/>
            <a:chExt cx="7099656" cy="8419770"/>
          </a:xfrm>
        </p:grpSpPr>
        <p:sp>
          <p:nvSpPr>
            <p:cNvPr id="4" name="Freeform 4"/>
            <p:cNvSpPr/>
            <p:nvPr/>
          </p:nvSpPr>
          <p:spPr>
            <a:xfrm>
              <a:off x="0" y="0"/>
              <a:ext cx="7099681" cy="8419847"/>
            </a:xfrm>
            <a:custGeom>
              <a:avLst/>
              <a:gdLst/>
              <a:ahLst/>
              <a:cxnLst/>
              <a:rect l="l" t="t" r="r" b="b"/>
              <a:pathLst>
                <a:path w="7099681" h="8419847">
                  <a:moveTo>
                    <a:pt x="312801" y="0"/>
                  </a:moveTo>
                  <a:lnTo>
                    <a:pt x="6786880" y="0"/>
                  </a:lnTo>
                  <a:cubicBezTo>
                    <a:pt x="6959600" y="0"/>
                    <a:pt x="7099681" y="140081"/>
                    <a:pt x="7099681" y="312801"/>
                  </a:cubicBezTo>
                  <a:lnTo>
                    <a:pt x="7099681" y="8106918"/>
                  </a:lnTo>
                  <a:cubicBezTo>
                    <a:pt x="7099681" y="8189850"/>
                    <a:pt x="7066788" y="8269478"/>
                    <a:pt x="7008114" y="8328152"/>
                  </a:cubicBezTo>
                  <a:cubicBezTo>
                    <a:pt x="6949440" y="8386826"/>
                    <a:pt x="6869938" y="8419847"/>
                    <a:pt x="6786880" y="8419847"/>
                  </a:cubicBezTo>
                  <a:lnTo>
                    <a:pt x="312801" y="8419847"/>
                  </a:lnTo>
                  <a:cubicBezTo>
                    <a:pt x="140081" y="8419719"/>
                    <a:pt x="0" y="8279765"/>
                    <a:pt x="0" y="8106918"/>
                  </a:cubicBezTo>
                  <a:lnTo>
                    <a:pt x="0" y="312801"/>
                  </a:lnTo>
                  <a:cubicBezTo>
                    <a:pt x="0" y="140081"/>
                    <a:pt x="140081" y="0"/>
                    <a:pt x="312801" y="0"/>
                  </a:cubicBezTo>
                  <a:close/>
                </a:path>
              </a:pathLst>
            </a:custGeom>
            <a:blipFill>
              <a:blip r:embed="rId3"/>
              <a:stretch>
                <a:fillRect l="-55416" r="-55416"/>
              </a:stretch>
            </a:blipFill>
          </p:spPr>
          <p:txBody>
            <a:bodyPr/>
            <a:lstStyle/>
            <a:p>
              <a:endParaRPr lang="el-GR"/>
            </a:p>
          </p:txBody>
        </p:sp>
      </p:grpSp>
      <p:grpSp>
        <p:nvGrpSpPr>
          <p:cNvPr id="5" name="Group 5"/>
          <p:cNvGrpSpPr/>
          <p:nvPr/>
        </p:nvGrpSpPr>
        <p:grpSpPr>
          <a:xfrm>
            <a:off x="8426377" y="8713403"/>
            <a:ext cx="8837686" cy="9525"/>
            <a:chOff x="0" y="0"/>
            <a:chExt cx="11783581" cy="12700"/>
          </a:xfrm>
        </p:grpSpPr>
        <p:sp>
          <p:nvSpPr>
            <p:cNvPr id="6" name="Freeform 6"/>
            <p:cNvSpPr/>
            <p:nvPr/>
          </p:nvSpPr>
          <p:spPr>
            <a:xfrm>
              <a:off x="6350" y="0"/>
              <a:ext cx="11770868" cy="12700"/>
            </a:xfrm>
            <a:custGeom>
              <a:avLst/>
              <a:gdLst/>
              <a:ahLst/>
              <a:cxnLst/>
              <a:rect l="l" t="t" r="r" b="b"/>
              <a:pathLst>
                <a:path w="11770868" h="12700">
                  <a:moveTo>
                    <a:pt x="0" y="0"/>
                  </a:moveTo>
                  <a:lnTo>
                    <a:pt x="11770868" y="0"/>
                  </a:lnTo>
                  <a:lnTo>
                    <a:pt x="11770868" y="12700"/>
                  </a:lnTo>
                  <a:lnTo>
                    <a:pt x="0" y="12700"/>
                  </a:lnTo>
                  <a:close/>
                </a:path>
              </a:pathLst>
            </a:custGeom>
            <a:solidFill>
              <a:srgbClr val="3D7A64"/>
            </a:solidFill>
          </p:spPr>
          <p:txBody>
            <a:bodyPr/>
            <a:lstStyle/>
            <a:p>
              <a:endParaRPr lang="el-GR"/>
            </a:p>
          </p:txBody>
        </p:sp>
      </p:grpSp>
      <p:sp>
        <p:nvSpPr>
          <p:cNvPr id="7" name="TextBox 7"/>
          <p:cNvSpPr txBox="1"/>
          <p:nvPr/>
        </p:nvSpPr>
        <p:spPr>
          <a:xfrm>
            <a:off x="8481031" y="1748952"/>
            <a:ext cx="8803215" cy="2138934"/>
          </a:xfrm>
          <a:prstGeom prst="rect">
            <a:avLst/>
          </a:prstGeom>
        </p:spPr>
        <p:txBody>
          <a:bodyPr lIns="0" tIns="0" rIns="0" bIns="0" rtlCol="0" anchor="t">
            <a:spAutoFit/>
          </a:bodyPr>
          <a:lstStyle/>
          <a:p>
            <a:pPr algn="l">
              <a:lnSpc>
                <a:spcPts val="14404"/>
              </a:lnSpc>
            </a:pPr>
            <a:r>
              <a:rPr lang="en-US" sz="10289" b="1" spc="-616">
                <a:solidFill>
                  <a:srgbClr val="C1FF72"/>
                </a:solidFill>
                <a:latin typeface="Poppins Bold"/>
                <a:ea typeface="Poppins Bold"/>
                <a:cs typeface="Poppins Bold"/>
                <a:sym typeface="Poppins Bold"/>
              </a:rPr>
              <a:t> CIRCULAR </a:t>
            </a:r>
          </a:p>
        </p:txBody>
      </p:sp>
      <p:sp>
        <p:nvSpPr>
          <p:cNvPr id="8" name="TextBox 8"/>
          <p:cNvSpPr txBox="1"/>
          <p:nvPr/>
        </p:nvSpPr>
        <p:spPr>
          <a:xfrm>
            <a:off x="8676303" y="3057573"/>
            <a:ext cx="6663004" cy="5510759"/>
          </a:xfrm>
          <a:prstGeom prst="rect">
            <a:avLst/>
          </a:prstGeom>
        </p:spPr>
        <p:txBody>
          <a:bodyPr lIns="0" tIns="0" rIns="0" bIns="0" rtlCol="0" anchor="t">
            <a:spAutoFit/>
          </a:bodyPr>
          <a:lstStyle/>
          <a:p>
            <a:pPr algn="l">
              <a:lnSpc>
                <a:spcPts val="14404"/>
              </a:lnSpc>
            </a:pPr>
            <a:r>
              <a:rPr lang="en-US" sz="10289" spc="-616">
                <a:solidFill>
                  <a:srgbClr val="FFFFFF"/>
                </a:solidFill>
                <a:latin typeface="Poppins"/>
                <a:ea typeface="Poppins"/>
                <a:cs typeface="Poppins"/>
                <a:sym typeface="Poppins"/>
              </a:rPr>
              <a:t>ECONOMY AND </a:t>
            </a:r>
            <a:r>
              <a:rPr lang="en-US" sz="10289" b="1" spc="-616">
                <a:solidFill>
                  <a:srgbClr val="C1FF72"/>
                </a:solidFill>
                <a:latin typeface="Poppins Bold"/>
                <a:ea typeface="Poppins Bold"/>
                <a:cs typeface="Poppins Bold"/>
                <a:sym typeface="Poppins Bold"/>
              </a:rPr>
              <a:t>GREEN </a:t>
            </a:r>
            <a:r>
              <a:rPr lang="en-US" sz="10289" spc="-616">
                <a:solidFill>
                  <a:srgbClr val="FFFFFF"/>
                </a:solidFill>
                <a:latin typeface="Poppins"/>
                <a:ea typeface="Poppins"/>
                <a:cs typeface="Poppins"/>
                <a:sym typeface="Poppins"/>
              </a:rPr>
              <a:t>BUSINESS</a:t>
            </a:r>
          </a:p>
        </p:txBody>
      </p:sp>
      <p:grpSp>
        <p:nvGrpSpPr>
          <p:cNvPr id="9" name="Group 9"/>
          <p:cNvGrpSpPr/>
          <p:nvPr/>
        </p:nvGrpSpPr>
        <p:grpSpPr>
          <a:xfrm>
            <a:off x="681838" y="7162143"/>
            <a:ext cx="2979753" cy="2979753"/>
            <a:chOff x="0" y="0"/>
            <a:chExt cx="4358640" cy="4358640"/>
          </a:xfrm>
        </p:grpSpPr>
        <p:sp>
          <p:nvSpPr>
            <p:cNvPr id="10" name="Freeform 10"/>
            <p:cNvSpPr/>
            <p:nvPr/>
          </p:nvSpPr>
          <p:spPr>
            <a:xfrm>
              <a:off x="0" y="0"/>
              <a:ext cx="4358640" cy="4358640"/>
            </a:xfrm>
            <a:custGeom>
              <a:avLst/>
              <a:gdLst/>
              <a:ahLst/>
              <a:cxnLst/>
              <a:rect l="l" t="t" r="r" b="b"/>
              <a:pathLst>
                <a:path w="4358640" h="4358640">
                  <a:moveTo>
                    <a:pt x="0" y="0"/>
                  </a:moveTo>
                  <a:lnTo>
                    <a:pt x="4358640" y="0"/>
                  </a:lnTo>
                  <a:lnTo>
                    <a:pt x="4358640" y="4358640"/>
                  </a:lnTo>
                  <a:lnTo>
                    <a:pt x="0" y="4358640"/>
                  </a:lnTo>
                  <a:lnTo>
                    <a:pt x="0" y="0"/>
                  </a:lnTo>
                  <a:close/>
                </a:path>
              </a:pathLst>
            </a:custGeom>
            <a:blipFill>
              <a:blip r:embed="rId4"/>
              <a:stretch>
                <a:fillRect/>
              </a:stretch>
            </a:blipFill>
          </p:spPr>
          <p:txBody>
            <a:bodyPr/>
            <a:lstStyle/>
            <a:p>
              <a:endParaRPr lang="el-GR"/>
            </a:p>
          </p:txBody>
        </p:sp>
      </p:grpSp>
      <p:grpSp>
        <p:nvGrpSpPr>
          <p:cNvPr id="11" name="Group 11"/>
          <p:cNvGrpSpPr/>
          <p:nvPr/>
        </p:nvGrpSpPr>
        <p:grpSpPr>
          <a:xfrm>
            <a:off x="3429000" y="8072928"/>
            <a:ext cx="3184188" cy="1300001"/>
            <a:chOff x="0" y="0"/>
            <a:chExt cx="4245585" cy="1733334"/>
          </a:xfrm>
        </p:grpSpPr>
        <p:sp>
          <p:nvSpPr>
            <p:cNvPr id="12" name="Freeform 12"/>
            <p:cNvSpPr/>
            <p:nvPr/>
          </p:nvSpPr>
          <p:spPr>
            <a:xfrm>
              <a:off x="0" y="0"/>
              <a:ext cx="4245610" cy="1733296"/>
            </a:xfrm>
            <a:custGeom>
              <a:avLst/>
              <a:gdLst/>
              <a:ahLst/>
              <a:cxnLst/>
              <a:rect l="l" t="t" r="r" b="b"/>
              <a:pathLst>
                <a:path w="4245610" h="1733296">
                  <a:moveTo>
                    <a:pt x="0" y="0"/>
                  </a:moveTo>
                  <a:lnTo>
                    <a:pt x="4245610" y="0"/>
                  </a:lnTo>
                  <a:lnTo>
                    <a:pt x="4245610" y="1733296"/>
                  </a:lnTo>
                  <a:lnTo>
                    <a:pt x="0" y="1733296"/>
                  </a:lnTo>
                  <a:lnTo>
                    <a:pt x="0" y="0"/>
                  </a:lnTo>
                  <a:close/>
                </a:path>
              </a:pathLst>
            </a:custGeom>
            <a:blipFill>
              <a:blip r:embed="rId5"/>
              <a:stretch>
                <a:fillRect b="-2"/>
              </a:stretch>
            </a:blipFill>
          </p:spPr>
          <p:txBody>
            <a:bodyPr/>
            <a:lstStyle/>
            <a:p>
              <a:endParaRPr lang="el-G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855413" y="2085975"/>
            <a:ext cx="6692779" cy="9525"/>
            <a:chOff x="0" y="0"/>
            <a:chExt cx="8923706" cy="12700"/>
          </a:xfrm>
        </p:grpSpPr>
        <p:sp>
          <p:nvSpPr>
            <p:cNvPr id="3" name="Freeform 3"/>
            <p:cNvSpPr/>
            <p:nvPr/>
          </p:nvSpPr>
          <p:spPr>
            <a:xfrm>
              <a:off x="6350" y="0"/>
              <a:ext cx="8910955" cy="12700"/>
            </a:xfrm>
            <a:custGeom>
              <a:avLst/>
              <a:gdLst/>
              <a:ahLst/>
              <a:cxnLst/>
              <a:rect l="l" t="t" r="r" b="b"/>
              <a:pathLst>
                <a:path w="8910955" h="12700">
                  <a:moveTo>
                    <a:pt x="0" y="0"/>
                  </a:moveTo>
                  <a:lnTo>
                    <a:pt x="8910955" y="0"/>
                  </a:lnTo>
                  <a:lnTo>
                    <a:pt x="8910955" y="12700"/>
                  </a:lnTo>
                  <a:lnTo>
                    <a:pt x="0" y="12700"/>
                  </a:lnTo>
                  <a:close/>
                </a:path>
              </a:pathLst>
            </a:custGeom>
            <a:solidFill>
              <a:srgbClr val="0A3022"/>
            </a:solidFill>
          </p:spPr>
          <p:txBody>
            <a:bodyPr/>
            <a:lstStyle/>
            <a:p>
              <a:endParaRPr lang="el-GR"/>
            </a:p>
          </p:txBody>
        </p:sp>
      </p:grpSp>
      <p:grpSp>
        <p:nvGrpSpPr>
          <p:cNvPr id="4" name="Group 4"/>
          <p:cNvGrpSpPr/>
          <p:nvPr/>
        </p:nvGrpSpPr>
        <p:grpSpPr>
          <a:xfrm>
            <a:off x="1028700" y="2057400"/>
            <a:ext cx="9088641" cy="7200900"/>
            <a:chOff x="0" y="0"/>
            <a:chExt cx="12118188" cy="9601200"/>
          </a:xfrm>
        </p:grpSpPr>
        <p:sp>
          <p:nvSpPr>
            <p:cNvPr id="5" name="Freeform 5"/>
            <p:cNvSpPr/>
            <p:nvPr/>
          </p:nvSpPr>
          <p:spPr>
            <a:xfrm>
              <a:off x="0" y="0"/>
              <a:ext cx="12118213" cy="9601200"/>
            </a:xfrm>
            <a:custGeom>
              <a:avLst/>
              <a:gdLst/>
              <a:ahLst/>
              <a:cxnLst/>
              <a:rect l="l" t="t" r="r" b="b"/>
              <a:pathLst>
                <a:path w="12118213" h="9601200">
                  <a:moveTo>
                    <a:pt x="183261" y="0"/>
                  </a:moveTo>
                  <a:lnTo>
                    <a:pt x="11934952" y="0"/>
                  </a:lnTo>
                  <a:cubicBezTo>
                    <a:pt x="12036171" y="0"/>
                    <a:pt x="12118213" y="82042"/>
                    <a:pt x="12118213" y="183261"/>
                  </a:cubicBezTo>
                  <a:lnTo>
                    <a:pt x="12118213" y="9417939"/>
                  </a:lnTo>
                  <a:cubicBezTo>
                    <a:pt x="12118213" y="9519158"/>
                    <a:pt x="12036172" y="9601200"/>
                    <a:pt x="11934952" y="9601200"/>
                  </a:cubicBezTo>
                  <a:lnTo>
                    <a:pt x="183261" y="9601200"/>
                  </a:lnTo>
                  <a:cubicBezTo>
                    <a:pt x="82042" y="9601200"/>
                    <a:pt x="0" y="9519158"/>
                    <a:pt x="0" y="9417939"/>
                  </a:cubicBezTo>
                  <a:lnTo>
                    <a:pt x="0" y="183261"/>
                  </a:lnTo>
                  <a:cubicBezTo>
                    <a:pt x="0" y="82042"/>
                    <a:pt x="82042" y="0"/>
                    <a:pt x="183261" y="0"/>
                  </a:cubicBezTo>
                  <a:close/>
                </a:path>
              </a:pathLst>
            </a:custGeom>
            <a:blipFill>
              <a:blip r:embed="rId2"/>
              <a:stretch>
                <a:fillRect l="-20426" r="-20426"/>
              </a:stretch>
            </a:blipFill>
          </p:spPr>
          <p:txBody>
            <a:bodyPr/>
            <a:lstStyle/>
            <a:p>
              <a:endParaRPr lang="el-GR"/>
            </a:p>
          </p:txBody>
        </p:sp>
      </p:grpSp>
      <p:sp>
        <p:nvSpPr>
          <p:cNvPr id="6" name="Freeform 6"/>
          <p:cNvSpPr/>
          <p:nvPr/>
        </p:nvSpPr>
        <p:spPr>
          <a:xfrm>
            <a:off x="9231906" y="4641780"/>
            <a:ext cx="8027394" cy="4616520"/>
          </a:xfrm>
          <a:custGeom>
            <a:avLst/>
            <a:gdLst/>
            <a:ahLst/>
            <a:cxnLst/>
            <a:rect l="l" t="t" r="r" b="b"/>
            <a:pathLst>
              <a:path w="8027394" h="4616520">
                <a:moveTo>
                  <a:pt x="0" y="0"/>
                </a:moveTo>
                <a:lnTo>
                  <a:pt x="8027394" y="0"/>
                </a:lnTo>
                <a:lnTo>
                  <a:pt x="8027394" y="4616520"/>
                </a:lnTo>
                <a:lnTo>
                  <a:pt x="0" y="46165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l-GR"/>
          </a:p>
        </p:txBody>
      </p:sp>
      <p:grpSp>
        <p:nvGrpSpPr>
          <p:cNvPr id="7" name="Group 7"/>
          <p:cNvGrpSpPr/>
          <p:nvPr/>
        </p:nvGrpSpPr>
        <p:grpSpPr>
          <a:xfrm>
            <a:off x="10112578" y="6685407"/>
            <a:ext cx="6266059" cy="9525"/>
            <a:chOff x="0" y="0"/>
            <a:chExt cx="8354746" cy="12700"/>
          </a:xfrm>
        </p:grpSpPr>
        <p:sp>
          <p:nvSpPr>
            <p:cNvPr id="8" name="Freeform 8"/>
            <p:cNvSpPr/>
            <p:nvPr/>
          </p:nvSpPr>
          <p:spPr>
            <a:xfrm>
              <a:off x="6350" y="0"/>
              <a:ext cx="8341995" cy="12700"/>
            </a:xfrm>
            <a:custGeom>
              <a:avLst/>
              <a:gdLst/>
              <a:ahLst/>
              <a:cxnLst/>
              <a:rect l="l" t="t" r="r" b="b"/>
              <a:pathLst>
                <a:path w="8341995" h="12700">
                  <a:moveTo>
                    <a:pt x="0" y="0"/>
                  </a:moveTo>
                  <a:lnTo>
                    <a:pt x="8341995" y="0"/>
                  </a:lnTo>
                  <a:lnTo>
                    <a:pt x="8341995" y="12700"/>
                  </a:lnTo>
                  <a:lnTo>
                    <a:pt x="0" y="12700"/>
                  </a:lnTo>
                  <a:close/>
                </a:path>
              </a:pathLst>
            </a:custGeom>
            <a:solidFill>
              <a:srgbClr val="FFFFFF"/>
            </a:solidFill>
          </p:spPr>
          <p:txBody>
            <a:bodyPr/>
            <a:lstStyle/>
            <a:p>
              <a:endParaRPr lang="el-GR"/>
            </a:p>
          </p:txBody>
        </p:sp>
      </p:grpSp>
      <p:sp>
        <p:nvSpPr>
          <p:cNvPr id="9" name="Freeform 9"/>
          <p:cNvSpPr/>
          <p:nvPr/>
        </p:nvSpPr>
        <p:spPr>
          <a:xfrm>
            <a:off x="10661494" y="3749364"/>
            <a:ext cx="188566" cy="215503"/>
          </a:xfrm>
          <a:custGeom>
            <a:avLst/>
            <a:gdLst/>
            <a:ahLst/>
            <a:cxnLst/>
            <a:rect l="l" t="t" r="r" b="b"/>
            <a:pathLst>
              <a:path w="188566" h="215503">
                <a:moveTo>
                  <a:pt x="0" y="0"/>
                </a:moveTo>
                <a:lnTo>
                  <a:pt x="188567" y="0"/>
                </a:lnTo>
                <a:lnTo>
                  <a:pt x="188567" y="215503"/>
                </a:lnTo>
                <a:lnTo>
                  <a:pt x="0" y="21550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l-GR"/>
          </a:p>
        </p:txBody>
      </p:sp>
      <p:sp>
        <p:nvSpPr>
          <p:cNvPr id="10" name="Freeform 10"/>
          <p:cNvSpPr/>
          <p:nvPr/>
        </p:nvSpPr>
        <p:spPr>
          <a:xfrm>
            <a:off x="14607356" y="645473"/>
            <a:ext cx="2651944" cy="1082706"/>
          </a:xfrm>
          <a:custGeom>
            <a:avLst/>
            <a:gdLst/>
            <a:ahLst/>
            <a:cxnLst/>
            <a:rect l="l" t="t" r="r" b="b"/>
            <a:pathLst>
              <a:path w="2651944" h="1082706">
                <a:moveTo>
                  <a:pt x="0" y="0"/>
                </a:moveTo>
                <a:lnTo>
                  <a:pt x="2651944" y="0"/>
                </a:lnTo>
                <a:lnTo>
                  <a:pt x="2651944" y="1082706"/>
                </a:lnTo>
                <a:lnTo>
                  <a:pt x="0" y="1082706"/>
                </a:lnTo>
                <a:lnTo>
                  <a:pt x="0" y="0"/>
                </a:lnTo>
                <a:close/>
              </a:path>
            </a:pathLst>
          </a:custGeom>
          <a:blipFill>
            <a:blip r:embed="rId5"/>
            <a:stretch>
              <a:fillRect/>
            </a:stretch>
          </a:blipFill>
        </p:spPr>
        <p:txBody>
          <a:bodyPr/>
          <a:lstStyle/>
          <a:p>
            <a:endParaRPr lang="el-GR"/>
          </a:p>
        </p:txBody>
      </p:sp>
      <p:sp>
        <p:nvSpPr>
          <p:cNvPr id="11" name="Freeform 11"/>
          <p:cNvSpPr/>
          <p:nvPr/>
        </p:nvSpPr>
        <p:spPr>
          <a:xfrm>
            <a:off x="11646604" y="-17146"/>
            <a:ext cx="2533337" cy="2533337"/>
          </a:xfrm>
          <a:custGeom>
            <a:avLst/>
            <a:gdLst/>
            <a:ahLst/>
            <a:cxnLst/>
            <a:rect l="l" t="t" r="r" b="b"/>
            <a:pathLst>
              <a:path w="2533337" h="2533337">
                <a:moveTo>
                  <a:pt x="0" y="0"/>
                </a:moveTo>
                <a:lnTo>
                  <a:pt x="2533337" y="0"/>
                </a:lnTo>
                <a:lnTo>
                  <a:pt x="2533337" y="2533337"/>
                </a:lnTo>
                <a:lnTo>
                  <a:pt x="0" y="2533337"/>
                </a:lnTo>
                <a:lnTo>
                  <a:pt x="0" y="0"/>
                </a:lnTo>
                <a:close/>
              </a:path>
            </a:pathLst>
          </a:custGeom>
          <a:blipFill>
            <a:blip r:embed="rId6"/>
            <a:stretch>
              <a:fillRect/>
            </a:stretch>
          </a:blipFill>
        </p:spPr>
        <p:txBody>
          <a:bodyPr/>
          <a:lstStyle/>
          <a:p>
            <a:endParaRPr lang="el-GR"/>
          </a:p>
        </p:txBody>
      </p:sp>
      <p:sp>
        <p:nvSpPr>
          <p:cNvPr id="12" name="TextBox 12"/>
          <p:cNvSpPr txBox="1"/>
          <p:nvPr/>
        </p:nvSpPr>
        <p:spPr>
          <a:xfrm>
            <a:off x="10661494" y="2582866"/>
            <a:ext cx="5712371" cy="894150"/>
          </a:xfrm>
          <a:prstGeom prst="rect">
            <a:avLst/>
          </a:prstGeom>
        </p:spPr>
        <p:txBody>
          <a:bodyPr lIns="0" tIns="0" rIns="0" bIns="0" rtlCol="0" anchor="t">
            <a:spAutoFit/>
          </a:bodyPr>
          <a:lstStyle/>
          <a:p>
            <a:pPr algn="l">
              <a:lnSpc>
                <a:spcPts val="6769"/>
              </a:lnSpc>
            </a:pPr>
            <a:r>
              <a:rPr lang="en-US" sz="6770" b="1" spc="-405">
                <a:solidFill>
                  <a:srgbClr val="0A3022"/>
                </a:solidFill>
                <a:latin typeface="Poppins Bold"/>
                <a:ea typeface="Poppins Bold"/>
                <a:cs typeface="Poppins Bold"/>
                <a:sym typeface="Poppins Bold"/>
              </a:rPr>
              <a:t>FROM LINEAR</a:t>
            </a:r>
          </a:p>
        </p:txBody>
      </p:sp>
      <p:sp>
        <p:nvSpPr>
          <p:cNvPr id="13" name="TextBox 13"/>
          <p:cNvSpPr txBox="1"/>
          <p:nvPr/>
        </p:nvSpPr>
        <p:spPr>
          <a:xfrm>
            <a:off x="12333818" y="3476654"/>
            <a:ext cx="5402723" cy="894150"/>
          </a:xfrm>
          <a:prstGeom prst="rect">
            <a:avLst/>
          </a:prstGeom>
        </p:spPr>
        <p:txBody>
          <a:bodyPr lIns="0" tIns="0" rIns="0" bIns="0" rtlCol="0" anchor="t">
            <a:spAutoFit/>
          </a:bodyPr>
          <a:lstStyle/>
          <a:p>
            <a:pPr algn="l">
              <a:lnSpc>
                <a:spcPts val="6769"/>
              </a:lnSpc>
            </a:pPr>
            <a:r>
              <a:rPr lang="en-US" sz="6770" spc="-405">
                <a:solidFill>
                  <a:srgbClr val="3D7A64"/>
                </a:solidFill>
                <a:latin typeface="Poppins"/>
                <a:ea typeface="Poppins"/>
                <a:cs typeface="Poppins"/>
                <a:sym typeface="Poppins"/>
              </a:rPr>
              <a:t>TO CIRCULAR</a:t>
            </a:r>
          </a:p>
        </p:txBody>
      </p:sp>
      <p:sp>
        <p:nvSpPr>
          <p:cNvPr id="14" name="TextBox 14"/>
          <p:cNvSpPr txBox="1"/>
          <p:nvPr/>
        </p:nvSpPr>
        <p:spPr>
          <a:xfrm>
            <a:off x="10117341" y="5830853"/>
            <a:ext cx="6256534" cy="523951"/>
          </a:xfrm>
          <a:prstGeom prst="rect">
            <a:avLst/>
          </a:prstGeom>
        </p:spPr>
        <p:txBody>
          <a:bodyPr lIns="0" tIns="0" rIns="0" bIns="0" rtlCol="0" anchor="t">
            <a:spAutoFit/>
          </a:bodyPr>
          <a:lstStyle/>
          <a:p>
            <a:pPr algn="l">
              <a:lnSpc>
                <a:spcPts val="3603"/>
              </a:lnSpc>
            </a:pPr>
            <a:r>
              <a:rPr lang="en-US" sz="3003" i="1" spc="-120">
                <a:solidFill>
                  <a:srgbClr val="FFFFFF"/>
                </a:solidFill>
                <a:latin typeface="Poppins Italics"/>
                <a:ea typeface="Poppins Italics"/>
                <a:cs typeface="Poppins Italics"/>
                <a:sym typeface="Poppins Italics"/>
              </a:rPr>
              <a:t>Why change is necessary</a:t>
            </a:r>
          </a:p>
        </p:txBody>
      </p:sp>
      <p:sp>
        <p:nvSpPr>
          <p:cNvPr id="15" name="TextBox 15"/>
          <p:cNvSpPr txBox="1"/>
          <p:nvPr/>
        </p:nvSpPr>
        <p:spPr>
          <a:xfrm>
            <a:off x="10117341" y="6924580"/>
            <a:ext cx="6256534" cy="1294952"/>
          </a:xfrm>
          <a:prstGeom prst="rect">
            <a:avLst/>
          </a:prstGeom>
        </p:spPr>
        <p:txBody>
          <a:bodyPr lIns="0" tIns="0" rIns="0" bIns="0" rtlCol="0" anchor="t">
            <a:spAutoFit/>
          </a:bodyPr>
          <a:lstStyle/>
          <a:p>
            <a:pPr algn="l">
              <a:lnSpc>
                <a:spcPts val="1680"/>
              </a:lnSpc>
            </a:pPr>
            <a:r>
              <a:rPr lang="en-US" sz="1399" spc="-27">
                <a:solidFill>
                  <a:srgbClr val="FFFFFF"/>
                </a:solidFill>
                <a:latin typeface="Poppins"/>
                <a:ea typeface="Poppins"/>
                <a:cs typeface="Poppins"/>
                <a:sym typeface="Poppins"/>
              </a:rPr>
              <a:t>The linear economy extracts, uses, and discards, producing massive waste and harming ecosystems. The circular economy rethinks this process by extending product lifespans, reusing materials, and regenerating resources. It reduces climate risks, boosts industries, and creates a resilient future built on collaboration, innovation, and sustainability for global society.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A3022"/>
        </a:solidFill>
        <a:effectLst/>
      </p:bgPr>
    </p:bg>
    <p:spTree>
      <p:nvGrpSpPr>
        <p:cNvPr id="1" name=""/>
        <p:cNvGrpSpPr/>
        <p:nvPr/>
      </p:nvGrpSpPr>
      <p:grpSpPr>
        <a:xfrm>
          <a:off x="0" y="0"/>
          <a:ext cx="0" cy="0"/>
          <a:chOff x="0" y="0"/>
          <a:chExt cx="0" cy="0"/>
        </a:xfrm>
      </p:grpSpPr>
      <p:sp>
        <p:nvSpPr>
          <p:cNvPr id="2" name="TextBox 2"/>
          <p:cNvSpPr txBox="1"/>
          <p:nvPr/>
        </p:nvSpPr>
        <p:spPr>
          <a:xfrm>
            <a:off x="9488310" y="1987182"/>
            <a:ext cx="6070673" cy="1364590"/>
          </a:xfrm>
          <a:prstGeom prst="rect">
            <a:avLst/>
          </a:prstGeom>
        </p:spPr>
        <p:txBody>
          <a:bodyPr lIns="0" tIns="0" rIns="0" bIns="0" rtlCol="0" anchor="t">
            <a:spAutoFit/>
          </a:bodyPr>
          <a:lstStyle/>
          <a:p>
            <a:pPr algn="l">
              <a:lnSpc>
                <a:spcPts val="10246"/>
              </a:lnSpc>
            </a:pPr>
            <a:r>
              <a:rPr lang="en-US" sz="10246" b="1" spc="-614">
                <a:solidFill>
                  <a:srgbClr val="C1FF72"/>
                </a:solidFill>
                <a:latin typeface="Poppins Bold"/>
                <a:ea typeface="Poppins Bold"/>
                <a:cs typeface="Poppins Bold"/>
                <a:sym typeface="Poppins Bold"/>
              </a:rPr>
              <a:t>CORE</a:t>
            </a:r>
          </a:p>
        </p:txBody>
      </p:sp>
      <p:sp>
        <p:nvSpPr>
          <p:cNvPr id="3" name="TextBox 3"/>
          <p:cNvSpPr txBox="1"/>
          <p:nvPr/>
        </p:nvSpPr>
        <p:spPr>
          <a:xfrm>
            <a:off x="9488310" y="3117523"/>
            <a:ext cx="7770990" cy="1364590"/>
          </a:xfrm>
          <a:prstGeom prst="rect">
            <a:avLst/>
          </a:prstGeom>
        </p:spPr>
        <p:txBody>
          <a:bodyPr lIns="0" tIns="0" rIns="0" bIns="0" rtlCol="0" anchor="t">
            <a:spAutoFit/>
          </a:bodyPr>
          <a:lstStyle/>
          <a:p>
            <a:pPr algn="l">
              <a:lnSpc>
                <a:spcPts val="10246"/>
              </a:lnSpc>
            </a:pPr>
            <a:r>
              <a:rPr lang="en-US" sz="10246" spc="-614">
                <a:solidFill>
                  <a:srgbClr val="FFFFFF"/>
                </a:solidFill>
                <a:latin typeface="Poppins"/>
                <a:ea typeface="Poppins"/>
                <a:cs typeface="Poppins"/>
                <a:sym typeface="Poppins"/>
              </a:rPr>
              <a:t>PRINCIPLES</a:t>
            </a:r>
          </a:p>
        </p:txBody>
      </p:sp>
      <p:sp>
        <p:nvSpPr>
          <p:cNvPr id="4" name="TextBox 4"/>
          <p:cNvSpPr txBox="1"/>
          <p:nvPr/>
        </p:nvSpPr>
        <p:spPr>
          <a:xfrm>
            <a:off x="1028700" y="1962150"/>
            <a:ext cx="4796533" cy="523951"/>
          </a:xfrm>
          <a:prstGeom prst="rect">
            <a:avLst/>
          </a:prstGeom>
        </p:spPr>
        <p:txBody>
          <a:bodyPr lIns="0" tIns="0" rIns="0" bIns="0" rtlCol="0" anchor="t">
            <a:spAutoFit/>
          </a:bodyPr>
          <a:lstStyle/>
          <a:p>
            <a:pPr algn="l">
              <a:lnSpc>
                <a:spcPts val="3603"/>
              </a:lnSpc>
            </a:pPr>
            <a:r>
              <a:rPr lang="en-US" sz="3003" i="1" spc="-120">
                <a:solidFill>
                  <a:srgbClr val="FFFFFF"/>
                </a:solidFill>
                <a:latin typeface="Poppins Italics"/>
                <a:ea typeface="Poppins Italics"/>
                <a:cs typeface="Poppins Italics"/>
                <a:sym typeface="Poppins Italics"/>
              </a:rPr>
              <a:t>Foundation for change</a:t>
            </a:r>
          </a:p>
        </p:txBody>
      </p:sp>
      <p:sp>
        <p:nvSpPr>
          <p:cNvPr id="5" name="Freeform 5"/>
          <p:cNvSpPr/>
          <p:nvPr/>
        </p:nvSpPr>
        <p:spPr>
          <a:xfrm>
            <a:off x="9487452" y="4533509"/>
            <a:ext cx="7771848" cy="6044222"/>
          </a:xfrm>
          <a:custGeom>
            <a:avLst/>
            <a:gdLst/>
            <a:ahLst/>
            <a:cxnLst/>
            <a:rect l="l" t="t" r="r" b="b"/>
            <a:pathLst>
              <a:path w="7771848" h="6044222">
                <a:moveTo>
                  <a:pt x="0" y="0"/>
                </a:moveTo>
                <a:lnTo>
                  <a:pt x="7771848" y="0"/>
                </a:lnTo>
                <a:lnTo>
                  <a:pt x="7771848" y="6044223"/>
                </a:lnTo>
                <a:lnTo>
                  <a:pt x="0" y="604422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l-GR"/>
          </a:p>
        </p:txBody>
      </p:sp>
      <p:grpSp>
        <p:nvGrpSpPr>
          <p:cNvPr id="6" name="Group 6"/>
          <p:cNvGrpSpPr/>
          <p:nvPr/>
        </p:nvGrpSpPr>
        <p:grpSpPr>
          <a:xfrm>
            <a:off x="9873215" y="5143500"/>
            <a:ext cx="7000323" cy="5434232"/>
            <a:chOff x="0" y="0"/>
            <a:chExt cx="9333763" cy="7245642"/>
          </a:xfrm>
        </p:grpSpPr>
        <p:sp>
          <p:nvSpPr>
            <p:cNvPr id="7" name="Freeform 7"/>
            <p:cNvSpPr/>
            <p:nvPr/>
          </p:nvSpPr>
          <p:spPr>
            <a:xfrm>
              <a:off x="0" y="0"/>
              <a:ext cx="9333738" cy="7245731"/>
            </a:xfrm>
            <a:custGeom>
              <a:avLst/>
              <a:gdLst/>
              <a:ahLst/>
              <a:cxnLst/>
              <a:rect l="l" t="t" r="r" b="b"/>
              <a:pathLst>
                <a:path w="9333738" h="7245731">
                  <a:moveTo>
                    <a:pt x="222250" y="0"/>
                  </a:moveTo>
                  <a:lnTo>
                    <a:pt x="9111488" y="0"/>
                  </a:lnTo>
                  <a:cubicBezTo>
                    <a:pt x="9170416" y="0"/>
                    <a:pt x="9226931" y="23368"/>
                    <a:pt x="9268587" y="65151"/>
                  </a:cubicBezTo>
                  <a:cubicBezTo>
                    <a:pt x="9310243" y="106934"/>
                    <a:pt x="9333738" y="163322"/>
                    <a:pt x="9333738" y="222250"/>
                  </a:cubicBezTo>
                  <a:lnTo>
                    <a:pt x="9333738" y="7023481"/>
                  </a:lnTo>
                  <a:cubicBezTo>
                    <a:pt x="9333738" y="7146163"/>
                    <a:pt x="9234297" y="7245731"/>
                    <a:pt x="9111488" y="7245731"/>
                  </a:cubicBezTo>
                  <a:lnTo>
                    <a:pt x="222250" y="7245731"/>
                  </a:lnTo>
                  <a:cubicBezTo>
                    <a:pt x="163322" y="7245731"/>
                    <a:pt x="106807" y="7222363"/>
                    <a:pt x="65151" y="7180580"/>
                  </a:cubicBezTo>
                  <a:cubicBezTo>
                    <a:pt x="23495" y="7138798"/>
                    <a:pt x="0" y="7082409"/>
                    <a:pt x="0" y="7023481"/>
                  </a:cubicBezTo>
                  <a:lnTo>
                    <a:pt x="0" y="222250"/>
                  </a:lnTo>
                  <a:cubicBezTo>
                    <a:pt x="0" y="163322"/>
                    <a:pt x="23368" y="106807"/>
                    <a:pt x="65151" y="65151"/>
                  </a:cubicBezTo>
                  <a:cubicBezTo>
                    <a:pt x="106934" y="23495"/>
                    <a:pt x="163322" y="0"/>
                    <a:pt x="222250" y="0"/>
                  </a:cubicBezTo>
                  <a:close/>
                </a:path>
              </a:pathLst>
            </a:custGeom>
            <a:blipFill>
              <a:blip r:embed="rId3"/>
              <a:stretch>
                <a:fillRect l="-8231" r="-8231" b="1"/>
              </a:stretch>
            </a:blipFill>
          </p:spPr>
          <p:txBody>
            <a:bodyPr/>
            <a:lstStyle/>
            <a:p>
              <a:endParaRPr lang="el-GR"/>
            </a:p>
          </p:txBody>
        </p:sp>
      </p:grpSp>
      <p:sp>
        <p:nvSpPr>
          <p:cNvPr id="8" name="Freeform 8"/>
          <p:cNvSpPr/>
          <p:nvPr/>
        </p:nvSpPr>
        <p:spPr>
          <a:xfrm>
            <a:off x="1028700" y="3570008"/>
            <a:ext cx="3512696" cy="2742219"/>
          </a:xfrm>
          <a:custGeom>
            <a:avLst/>
            <a:gdLst/>
            <a:ahLst/>
            <a:cxnLst/>
            <a:rect l="l" t="t" r="r" b="b"/>
            <a:pathLst>
              <a:path w="3512696" h="2742219">
                <a:moveTo>
                  <a:pt x="0" y="0"/>
                </a:moveTo>
                <a:lnTo>
                  <a:pt x="3512696" y="0"/>
                </a:lnTo>
                <a:lnTo>
                  <a:pt x="3512696" y="2742219"/>
                </a:lnTo>
                <a:lnTo>
                  <a:pt x="0" y="27422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l-GR"/>
          </a:p>
        </p:txBody>
      </p:sp>
      <p:sp>
        <p:nvSpPr>
          <p:cNvPr id="9" name="TextBox 9"/>
          <p:cNvSpPr txBox="1"/>
          <p:nvPr/>
        </p:nvSpPr>
        <p:spPr>
          <a:xfrm>
            <a:off x="1539812" y="4712398"/>
            <a:ext cx="2490483" cy="1085479"/>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Products are designed from the start to minimize environmental damage and avoid unnecessary disposal through careful planning.</a:t>
            </a:r>
          </a:p>
        </p:txBody>
      </p:sp>
      <p:grpSp>
        <p:nvGrpSpPr>
          <p:cNvPr id="10" name="Group 10"/>
          <p:cNvGrpSpPr/>
          <p:nvPr/>
        </p:nvGrpSpPr>
        <p:grpSpPr>
          <a:xfrm>
            <a:off x="1009031" y="2884837"/>
            <a:ext cx="7511634" cy="9525"/>
            <a:chOff x="0" y="0"/>
            <a:chExt cx="10015512" cy="12700"/>
          </a:xfrm>
        </p:grpSpPr>
        <p:sp>
          <p:nvSpPr>
            <p:cNvPr id="11" name="Freeform 11"/>
            <p:cNvSpPr/>
            <p:nvPr/>
          </p:nvSpPr>
          <p:spPr>
            <a:xfrm>
              <a:off x="6350" y="0"/>
              <a:ext cx="10002774" cy="12700"/>
            </a:xfrm>
            <a:custGeom>
              <a:avLst/>
              <a:gdLst/>
              <a:ahLst/>
              <a:cxnLst/>
              <a:rect l="l" t="t" r="r" b="b"/>
              <a:pathLst>
                <a:path w="10002774" h="12700">
                  <a:moveTo>
                    <a:pt x="0" y="0"/>
                  </a:moveTo>
                  <a:lnTo>
                    <a:pt x="10002774" y="0"/>
                  </a:lnTo>
                  <a:lnTo>
                    <a:pt x="10002774" y="12700"/>
                  </a:lnTo>
                  <a:lnTo>
                    <a:pt x="0" y="12700"/>
                  </a:lnTo>
                  <a:close/>
                </a:path>
              </a:pathLst>
            </a:custGeom>
            <a:solidFill>
              <a:srgbClr val="3D7A64"/>
            </a:solidFill>
          </p:spPr>
          <p:txBody>
            <a:bodyPr/>
            <a:lstStyle/>
            <a:p>
              <a:endParaRPr lang="el-GR"/>
            </a:p>
          </p:txBody>
        </p:sp>
      </p:grpSp>
      <p:sp>
        <p:nvSpPr>
          <p:cNvPr id="12" name="TextBox 12"/>
          <p:cNvSpPr txBox="1"/>
          <p:nvPr/>
        </p:nvSpPr>
        <p:spPr>
          <a:xfrm>
            <a:off x="1539812" y="4263247"/>
            <a:ext cx="2490483" cy="247574"/>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Eliminate Waste</a:t>
            </a:r>
          </a:p>
        </p:txBody>
      </p:sp>
      <p:sp>
        <p:nvSpPr>
          <p:cNvPr id="13" name="Freeform 13"/>
          <p:cNvSpPr/>
          <p:nvPr/>
        </p:nvSpPr>
        <p:spPr>
          <a:xfrm>
            <a:off x="5003197" y="3570008"/>
            <a:ext cx="3512696" cy="2742219"/>
          </a:xfrm>
          <a:custGeom>
            <a:avLst/>
            <a:gdLst/>
            <a:ahLst/>
            <a:cxnLst/>
            <a:rect l="l" t="t" r="r" b="b"/>
            <a:pathLst>
              <a:path w="3512696" h="2742219">
                <a:moveTo>
                  <a:pt x="0" y="0"/>
                </a:moveTo>
                <a:lnTo>
                  <a:pt x="3512696" y="0"/>
                </a:lnTo>
                <a:lnTo>
                  <a:pt x="3512696" y="2742219"/>
                </a:lnTo>
                <a:lnTo>
                  <a:pt x="0" y="274221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l-GR"/>
          </a:p>
        </p:txBody>
      </p:sp>
      <p:sp>
        <p:nvSpPr>
          <p:cNvPr id="14" name="TextBox 14"/>
          <p:cNvSpPr txBox="1"/>
          <p:nvPr/>
        </p:nvSpPr>
        <p:spPr>
          <a:xfrm>
            <a:off x="5514308" y="4712398"/>
            <a:ext cx="2490483" cy="1085479"/>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Items are repaired, adapted, and maintained so resources keep circulating effectively instead of being lost too early.</a:t>
            </a:r>
          </a:p>
        </p:txBody>
      </p:sp>
      <p:sp>
        <p:nvSpPr>
          <p:cNvPr id="15" name="TextBox 15"/>
          <p:cNvSpPr txBox="1"/>
          <p:nvPr/>
        </p:nvSpPr>
        <p:spPr>
          <a:xfrm>
            <a:off x="5514308" y="4263247"/>
            <a:ext cx="2490483" cy="247574"/>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Reuse Materials</a:t>
            </a:r>
          </a:p>
        </p:txBody>
      </p:sp>
      <p:sp>
        <p:nvSpPr>
          <p:cNvPr id="16" name="Freeform 16"/>
          <p:cNvSpPr/>
          <p:nvPr/>
        </p:nvSpPr>
        <p:spPr>
          <a:xfrm>
            <a:off x="1028700" y="6516081"/>
            <a:ext cx="3512696" cy="2742219"/>
          </a:xfrm>
          <a:custGeom>
            <a:avLst/>
            <a:gdLst/>
            <a:ahLst/>
            <a:cxnLst/>
            <a:rect l="l" t="t" r="r" b="b"/>
            <a:pathLst>
              <a:path w="3512696" h="2742219">
                <a:moveTo>
                  <a:pt x="0" y="0"/>
                </a:moveTo>
                <a:lnTo>
                  <a:pt x="3512696" y="0"/>
                </a:lnTo>
                <a:lnTo>
                  <a:pt x="3512696" y="2742219"/>
                </a:lnTo>
                <a:lnTo>
                  <a:pt x="0" y="274221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l-GR"/>
          </a:p>
        </p:txBody>
      </p:sp>
      <p:sp>
        <p:nvSpPr>
          <p:cNvPr id="17" name="TextBox 17"/>
          <p:cNvSpPr txBox="1"/>
          <p:nvPr/>
        </p:nvSpPr>
        <p:spPr>
          <a:xfrm>
            <a:off x="1540316" y="7658471"/>
            <a:ext cx="2490483" cy="1085479"/>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Support natural systems by reducing extraction, restoring biodiversity, and ensuring ecosystems thrive with long-term sustainability.</a:t>
            </a:r>
          </a:p>
        </p:txBody>
      </p:sp>
      <p:sp>
        <p:nvSpPr>
          <p:cNvPr id="18" name="TextBox 18"/>
          <p:cNvSpPr txBox="1"/>
          <p:nvPr/>
        </p:nvSpPr>
        <p:spPr>
          <a:xfrm>
            <a:off x="1540316" y="7209320"/>
            <a:ext cx="2490483" cy="247574"/>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Regenerate Nature</a:t>
            </a:r>
          </a:p>
        </p:txBody>
      </p:sp>
      <p:sp>
        <p:nvSpPr>
          <p:cNvPr id="19" name="Freeform 19"/>
          <p:cNvSpPr/>
          <p:nvPr/>
        </p:nvSpPr>
        <p:spPr>
          <a:xfrm>
            <a:off x="5003206" y="6516081"/>
            <a:ext cx="3512696" cy="2742219"/>
          </a:xfrm>
          <a:custGeom>
            <a:avLst/>
            <a:gdLst/>
            <a:ahLst/>
            <a:cxnLst/>
            <a:rect l="l" t="t" r="r" b="b"/>
            <a:pathLst>
              <a:path w="3512696" h="2742219">
                <a:moveTo>
                  <a:pt x="0" y="0"/>
                </a:moveTo>
                <a:lnTo>
                  <a:pt x="3512696" y="0"/>
                </a:lnTo>
                <a:lnTo>
                  <a:pt x="3512696" y="2742219"/>
                </a:lnTo>
                <a:lnTo>
                  <a:pt x="0" y="27422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l-GR"/>
          </a:p>
        </p:txBody>
      </p:sp>
      <p:sp>
        <p:nvSpPr>
          <p:cNvPr id="20" name="TextBox 20"/>
          <p:cNvSpPr txBox="1"/>
          <p:nvPr/>
        </p:nvSpPr>
        <p:spPr>
          <a:xfrm>
            <a:off x="5514308" y="7658471"/>
            <a:ext cx="2490483" cy="1085479"/>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Keep goods and materials in loops by recycling, remanufacturing, and sharing, extending their usefulness within society.</a:t>
            </a:r>
          </a:p>
        </p:txBody>
      </p:sp>
      <p:sp>
        <p:nvSpPr>
          <p:cNvPr id="21" name="TextBox 21"/>
          <p:cNvSpPr txBox="1"/>
          <p:nvPr/>
        </p:nvSpPr>
        <p:spPr>
          <a:xfrm>
            <a:off x="5514308" y="7209320"/>
            <a:ext cx="2490483" cy="247574"/>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Circulate Products</a:t>
            </a:r>
          </a:p>
        </p:txBody>
      </p:sp>
      <p:sp>
        <p:nvSpPr>
          <p:cNvPr id="22" name="Freeform 22"/>
          <p:cNvSpPr/>
          <p:nvPr/>
        </p:nvSpPr>
        <p:spPr>
          <a:xfrm>
            <a:off x="17070734" y="2028825"/>
            <a:ext cx="188566" cy="215503"/>
          </a:xfrm>
          <a:custGeom>
            <a:avLst/>
            <a:gdLst/>
            <a:ahLst/>
            <a:cxnLst/>
            <a:rect l="l" t="t" r="r" b="b"/>
            <a:pathLst>
              <a:path w="188566" h="215503">
                <a:moveTo>
                  <a:pt x="0" y="0"/>
                </a:moveTo>
                <a:lnTo>
                  <a:pt x="188566" y="0"/>
                </a:lnTo>
                <a:lnTo>
                  <a:pt x="188566" y="215503"/>
                </a:lnTo>
                <a:lnTo>
                  <a:pt x="0" y="21550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l-GR"/>
          </a:p>
        </p:txBody>
      </p:sp>
      <p:sp>
        <p:nvSpPr>
          <p:cNvPr id="23" name="Freeform 23"/>
          <p:cNvSpPr/>
          <p:nvPr/>
        </p:nvSpPr>
        <p:spPr>
          <a:xfrm>
            <a:off x="11646604" y="-17146"/>
            <a:ext cx="2533337" cy="2533337"/>
          </a:xfrm>
          <a:custGeom>
            <a:avLst/>
            <a:gdLst/>
            <a:ahLst/>
            <a:cxnLst/>
            <a:rect l="l" t="t" r="r" b="b"/>
            <a:pathLst>
              <a:path w="2533337" h="2533337">
                <a:moveTo>
                  <a:pt x="0" y="0"/>
                </a:moveTo>
                <a:lnTo>
                  <a:pt x="2533337" y="0"/>
                </a:lnTo>
                <a:lnTo>
                  <a:pt x="2533337" y="2533337"/>
                </a:lnTo>
                <a:lnTo>
                  <a:pt x="0" y="2533337"/>
                </a:lnTo>
                <a:lnTo>
                  <a:pt x="0" y="0"/>
                </a:lnTo>
                <a:close/>
              </a:path>
            </a:pathLst>
          </a:custGeom>
          <a:blipFill>
            <a:blip r:embed="rId7"/>
            <a:stretch>
              <a:fillRect/>
            </a:stretch>
          </a:blipFill>
        </p:spPr>
        <p:txBody>
          <a:bodyPr/>
          <a:lstStyle/>
          <a:p>
            <a:endParaRPr lang="el-GR"/>
          </a:p>
        </p:txBody>
      </p:sp>
      <p:sp>
        <p:nvSpPr>
          <p:cNvPr id="24" name="Freeform 24"/>
          <p:cNvSpPr/>
          <p:nvPr/>
        </p:nvSpPr>
        <p:spPr>
          <a:xfrm>
            <a:off x="14607356" y="645473"/>
            <a:ext cx="2651944" cy="1082706"/>
          </a:xfrm>
          <a:custGeom>
            <a:avLst/>
            <a:gdLst/>
            <a:ahLst/>
            <a:cxnLst/>
            <a:rect l="l" t="t" r="r" b="b"/>
            <a:pathLst>
              <a:path w="2651944" h="1082706">
                <a:moveTo>
                  <a:pt x="0" y="0"/>
                </a:moveTo>
                <a:lnTo>
                  <a:pt x="2651944" y="0"/>
                </a:lnTo>
                <a:lnTo>
                  <a:pt x="2651944" y="1082706"/>
                </a:lnTo>
                <a:lnTo>
                  <a:pt x="0" y="1082706"/>
                </a:lnTo>
                <a:lnTo>
                  <a:pt x="0" y="0"/>
                </a:lnTo>
                <a:close/>
              </a:path>
            </a:pathLst>
          </a:custGeom>
          <a:blipFill>
            <a:blip r:embed="rId8"/>
            <a:stretch>
              <a:fillRect/>
            </a:stretch>
          </a:blipFill>
        </p:spPr>
        <p:txBody>
          <a:bodyPr/>
          <a:lstStyle/>
          <a:p>
            <a:endParaRPr lang="el-G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437231" y="8068475"/>
            <a:ext cx="5294900" cy="648872"/>
          </a:xfrm>
          <a:prstGeom prst="rect">
            <a:avLst/>
          </a:prstGeom>
        </p:spPr>
        <p:txBody>
          <a:bodyPr lIns="0" tIns="0" rIns="0" bIns="0" rtlCol="0" anchor="t">
            <a:spAutoFit/>
          </a:bodyPr>
          <a:lstStyle/>
          <a:p>
            <a:pPr algn="l">
              <a:lnSpc>
                <a:spcPts val="4902"/>
              </a:lnSpc>
            </a:pPr>
            <a:r>
              <a:rPr lang="en-US" sz="4902" b="1" spc="-293">
                <a:solidFill>
                  <a:srgbClr val="0A3022"/>
                </a:solidFill>
                <a:latin typeface="Poppins Bold"/>
                <a:ea typeface="Poppins Bold"/>
                <a:cs typeface="Poppins Bold"/>
                <a:sym typeface="Poppins Bold"/>
              </a:rPr>
              <a:t>ENVIRONMENTAL</a:t>
            </a:r>
          </a:p>
        </p:txBody>
      </p:sp>
      <p:sp>
        <p:nvSpPr>
          <p:cNvPr id="3" name="TextBox 3"/>
          <p:cNvSpPr txBox="1"/>
          <p:nvPr/>
        </p:nvSpPr>
        <p:spPr>
          <a:xfrm>
            <a:off x="12437231" y="8609343"/>
            <a:ext cx="2647455" cy="648872"/>
          </a:xfrm>
          <a:prstGeom prst="rect">
            <a:avLst/>
          </a:prstGeom>
        </p:spPr>
        <p:txBody>
          <a:bodyPr lIns="0" tIns="0" rIns="0" bIns="0" rtlCol="0" anchor="t">
            <a:spAutoFit/>
          </a:bodyPr>
          <a:lstStyle/>
          <a:p>
            <a:pPr algn="l">
              <a:lnSpc>
                <a:spcPts val="4902"/>
              </a:lnSpc>
            </a:pPr>
            <a:r>
              <a:rPr lang="en-US" sz="4902" spc="-293">
                <a:solidFill>
                  <a:srgbClr val="3D7A64"/>
                </a:solidFill>
                <a:latin typeface="Poppins"/>
                <a:ea typeface="Poppins"/>
                <a:cs typeface="Poppins"/>
                <a:sym typeface="Poppins"/>
              </a:rPr>
              <a:t>GAINS</a:t>
            </a:r>
          </a:p>
        </p:txBody>
      </p:sp>
      <p:sp>
        <p:nvSpPr>
          <p:cNvPr id="4" name="TextBox 4"/>
          <p:cNvSpPr txBox="1"/>
          <p:nvPr/>
        </p:nvSpPr>
        <p:spPr>
          <a:xfrm>
            <a:off x="1028700" y="3260122"/>
            <a:ext cx="3020968" cy="1438494"/>
          </a:xfrm>
          <a:prstGeom prst="rect">
            <a:avLst/>
          </a:prstGeom>
        </p:spPr>
        <p:txBody>
          <a:bodyPr lIns="0" tIns="0" rIns="0" bIns="0" rtlCol="0" anchor="t">
            <a:spAutoFit/>
          </a:bodyPr>
          <a:lstStyle/>
          <a:p>
            <a:pPr algn="l">
              <a:lnSpc>
                <a:spcPts val="3603"/>
              </a:lnSpc>
            </a:pPr>
            <a:r>
              <a:rPr lang="en-US" sz="3003" i="1" spc="-120">
                <a:solidFill>
                  <a:srgbClr val="0A3022"/>
                </a:solidFill>
                <a:latin typeface="Poppins Italics"/>
                <a:ea typeface="Poppins Italics"/>
                <a:cs typeface="Poppins Italics"/>
                <a:sym typeface="Poppins Italics"/>
              </a:rPr>
              <a:t>Protecting Nature Through Change</a:t>
            </a:r>
          </a:p>
        </p:txBody>
      </p:sp>
      <p:grpSp>
        <p:nvGrpSpPr>
          <p:cNvPr id="5" name="Group 5"/>
          <p:cNvGrpSpPr/>
          <p:nvPr/>
        </p:nvGrpSpPr>
        <p:grpSpPr>
          <a:xfrm>
            <a:off x="1023938" y="5105171"/>
            <a:ext cx="3030493" cy="9525"/>
            <a:chOff x="0" y="0"/>
            <a:chExt cx="4040657" cy="12700"/>
          </a:xfrm>
        </p:grpSpPr>
        <p:sp>
          <p:nvSpPr>
            <p:cNvPr id="6" name="Freeform 6"/>
            <p:cNvSpPr/>
            <p:nvPr/>
          </p:nvSpPr>
          <p:spPr>
            <a:xfrm>
              <a:off x="6350" y="0"/>
              <a:ext cx="4027932" cy="12700"/>
            </a:xfrm>
            <a:custGeom>
              <a:avLst/>
              <a:gdLst/>
              <a:ahLst/>
              <a:cxnLst/>
              <a:rect l="l" t="t" r="r" b="b"/>
              <a:pathLst>
                <a:path w="4027932" h="12700">
                  <a:moveTo>
                    <a:pt x="0" y="0"/>
                  </a:moveTo>
                  <a:lnTo>
                    <a:pt x="4027932" y="0"/>
                  </a:lnTo>
                  <a:lnTo>
                    <a:pt x="4027932" y="12700"/>
                  </a:lnTo>
                  <a:lnTo>
                    <a:pt x="0" y="12700"/>
                  </a:lnTo>
                  <a:close/>
                </a:path>
              </a:pathLst>
            </a:custGeom>
            <a:solidFill>
              <a:srgbClr val="0A3022"/>
            </a:solidFill>
          </p:spPr>
          <p:txBody>
            <a:bodyPr/>
            <a:lstStyle/>
            <a:p>
              <a:endParaRPr lang="el-GR"/>
            </a:p>
          </p:txBody>
        </p:sp>
      </p:grpSp>
      <p:sp>
        <p:nvSpPr>
          <p:cNvPr id="7" name="Freeform 7"/>
          <p:cNvSpPr/>
          <p:nvPr/>
        </p:nvSpPr>
        <p:spPr>
          <a:xfrm>
            <a:off x="5053803" y="1928851"/>
            <a:ext cx="6382331" cy="7347528"/>
          </a:xfrm>
          <a:custGeom>
            <a:avLst/>
            <a:gdLst/>
            <a:ahLst/>
            <a:cxnLst/>
            <a:rect l="l" t="t" r="r" b="b"/>
            <a:pathLst>
              <a:path w="6382331" h="7347528">
                <a:moveTo>
                  <a:pt x="0" y="0"/>
                </a:moveTo>
                <a:lnTo>
                  <a:pt x="6382331" y="0"/>
                </a:lnTo>
                <a:lnTo>
                  <a:pt x="6382331" y="7347527"/>
                </a:lnTo>
                <a:lnTo>
                  <a:pt x="0" y="734752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l-GR"/>
          </a:p>
        </p:txBody>
      </p:sp>
      <p:sp>
        <p:nvSpPr>
          <p:cNvPr id="8" name="TextBox 8"/>
          <p:cNvSpPr txBox="1"/>
          <p:nvPr/>
        </p:nvSpPr>
        <p:spPr>
          <a:xfrm>
            <a:off x="1028700" y="5932303"/>
            <a:ext cx="3020968" cy="1085479"/>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Recycling and sustainable design cut emissions, prevent unnecessary burning, and limit plastic waste entering oceans and landfills worldwide.</a:t>
            </a:r>
          </a:p>
        </p:txBody>
      </p:sp>
      <p:sp>
        <p:nvSpPr>
          <p:cNvPr id="9" name="TextBox 9"/>
          <p:cNvSpPr txBox="1"/>
          <p:nvPr/>
        </p:nvSpPr>
        <p:spPr>
          <a:xfrm>
            <a:off x="1028700" y="5483152"/>
            <a:ext cx="3020968" cy="247574"/>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Reduced Pollution</a:t>
            </a:r>
          </a:p>
        </p:txBody>
      </p:sp>
      <p:sp>
        <p:nvSpPr>
          <p:cNvPr id="10" name="TextBox 10"/>
          <p:cNvSpPr txBox="1"/>
          <p:nvPr/>
        </p:nvSpPr>
        <p:spPr>
          <a:xfrm>
            <a:off x="1028700" y="8172821"/>
            <a:ext cx="3020968" cy="1085479"/>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Circular practices restore biodiversity, conserve water resources, and protect soil quality for agriculture and future generations.</a:t>
            </a:r>
          </a:p>
        </p:txBody>
      </p:sp>
      <p:sp>
        <p:nvSpPr>
          <p:cNvPr id="11" name="TextBox 11"/>
          <p:cNvSpPr txBox="1"/>
          <p:nvPr/>
        </p:nvSpPr>
        <p:spPr>
          <a:xfrm>
            <a:off x="1028700" y="7723670"/>
            <a:ext cx="3020968" cy="247574"/>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Ecosystem Balance</a:t>
            </a:r>
          </a:p>
        </p:txBody>
      </p:sp>
      <p:grpSp>
        <p:nvGrpSpPr>
          <p:cNvPr id="12" name="Group 12"/>
          <p:cNvGrpSpPr/>
          <p:nvPr/>
        </p:nvGrpSpPr>
        <p:grpSpPr>
          <a:xfrm>
            <a:off x="1023938" y="7385018"/>
            <a:ext cx="3030493" cy="9525"/>
            <a:chOff x="0" y="0"/>
            <a:chExt cx="4040657" cy="12700"/>
          </a:xfrm>
        </p:grpSpPr>
        <p:sp>
          <p:nvSpPr>
            <p:cNvPr id="13" name="Freeform 13"/>
            <p:cNvSpPr/>
            <p:nvPr/>
          </p:nvSpPr>
          <p:spPr>
            <a:xfrm>
              <a:off x="6350" y="0"/>
              <a:ext cx="4027932" cy="12700"/>
            </a:xfrm>
            <a:custGeom>
              <a:avLst/>
              <a:gdLst/>
              <a:ahLst/>
              <a:cxnLst/>
              <a:rect l="l" t="t" r="r" b="b"/>
              <a:pathLst>
                <a:path w="4027932" h="12700">
                  <a:moveTo>
                    <a:pt x="0" y="0"/>
                  </a:moveTo>
                  <a:lnTo>
                    <a:pt x="4027932" y="0"/>
                  </a:lnTo>
                  <a:lnTo>
                    <a:pt x="4027932" y="12700"/>
                  </a:lnTo>
                  <a:lnTo>
                    <a:pt x="0" y="12700"/>
                  </a:lnTo>
                  <a:close/>
                </a:path>
              </a:pathLst>
            </a:custGeom>
            <a:solidFill>
              <a:srgbClr val="0A3022"/>
            </a:solidFill>
          </p:spPr>
          <p:txBody>
            <a:bodyPr/>
            <a:lstStyle/>
            <a:p>
              <a:endParaRPr lang="el-GR"/>
            </a:p>
          </p:txBody>
        </p:sp>
      </p:grpSp>
      <p:grpSp>
        <p:nvGrpSpPr>
          <p:cNvPr id="14" name="Group 14"/>
          <p:cNvGrpSpPr/>
          <p:nvPr/>
        </p:nvGrpSpPr>
        <p:grpSpPr>
          <a:xfrm>
            <a:off x="5582993" y="2587866"/>
            <a:ext cx="5315464" cy="6129566"/>
            <a:chOff x="0" y="0"/>
            <a:chExt cx="7087286" cy="8172755"/>
          </a:xfrm>
        </p:grpSpPr>
        <p:sp>
          <p:nvSpPr>
            <p:cNvPr id="15" name="Freeform 15"/>
            <p:cNvSpPr/>
            <p:nvPr/>
          </p:nvSpPr>
          <p:spPr>
            <a:xfrm>
              <a:off x="0" y="0"/>
              <a:ext cx="7087235" cy="8172703"/>
            </a:xfrm>
            <a:custGeom>
              <a:avLst/>
              <a:gdLst/>
              <a:ahLst/>
              <a:cxnLst/>
              <a:rect l="l" t="t" r="r" b="b"/>
              <a:pathLst>
                <a:path w="7087235" h="8172703">
                  <a:moveTo>
                    <a:pt x="292608" y="0"/>
                  </a:moveTo>
                  <a:lnTo>
                    <a:pt x="6794627" y="0"/>
                  </a:lnTo>
                  <a:cubicBezTo>
                    <a:pt x="6872224" y="0"/>
                    <a:pt x="6946647" y="30861"/>
                    <a:pt x="7001510" y="85725"/>
                  </a:cubicBezTo>
                  <a:cubicBezTo>
                    <a:pt x="7056374" y="140589"/>
                    <a:pt x="7087235" y="215011"/>
                    <a:pt x="7087235" y="292608"/>
                  </a:cubicBezTo>
                  <a:lnTo>
                    <a:pt x="7087235" y="7880096"/>
                  </a:lnTo>
                  <a:cubicBezTo>
                    <a:pt x="7087235" y="8041767"/>
                    <a:pt x="6956172" y="8172703"/>
                    <a:pt x="6794627" y="8172703"/>
                  </a:cubicBezTo>
                  <a:lnTo>
                    <a:pt x="292608" y="8172703"/>
                  </a:lnTo>
                  <a:cubicBezTo>
                    <a:pt x="215011" y="8172703"/>
                    <a:pt x="140589" y="8141843"/>
                    <a:pt x="85725" y="8086978"/>
                  </a:cubicBezTo>
                  <a:cubicBezTo>
                    <a:pt x="30861" y="8032115"/>
                    <a:pt x="0" y="7957693"/>
                    <a:pt x="0" y="7880096"/>
                  </a:cubicBezTo>
                  <a:lnTo>
                    <a:pt x="0" y="292608"/>
                  </a:lnTo>
                  <a:cubicBezTo>
                    <a:pt x="0" y="131064"/>
                    <a:pt x="131064" y="0"/>
                    <a:pt x="292608" y="0"/>
                  </a:cubicBezTo>
                  <a:close/>
                </a:path>
              </a:pathLst>
            </a:custGeom>
            <a:blipFill>
              <a:blip r:embed="rId3"/>
              <a:stretch>
                <a:fillRect l="-36662" r="-36663"/>
              </a:stretch>
            </a:blipFill>
          </p:spPr>
          <p:txBody>
            <a:bodyPr/>
            <a:lstStyle/>
            <a:p>
              <a:endParaRPr lang="el-GR"/>
            </a:p>
          </p:txBody>
        </p:sp>
      </p:grpSp>
      <p:grpSp>
        <p:nvGrpSpPr>
          <p:cNvPr id="16" name="Group 16"/>
          <p:cNvGrpSpPr/>
          <p:nvPr/>
        </p:nvGrpSpPr>
        <p:grpSpPr>
          <a:xfrm>
            <a:off x="12437231" y="2045151"/>
            <a:ext cx="4822069" cy="4972631"/>
            <a:chOff x="0" y="0"/>
            <a:chExt cx="6429426" cy="6630175"/>
          </a:xfrm>
        </p:grpSpPr>
        <p:sp>
          <p:nvSpPr>
            <p:cNvPr id="17" name="Freeform 17"/>
            <p:cNvSpPr/>
            <p:nvPr/>
          </p:nvSpPr>
          <p:spPr>
            <a:xfrm>
              <a:off x="0" y="0"/>
              <a:ext cx="6429375" cy="6630162"/>
            </a:xfrm>
            <a:custGeom>
              <a:avLst/>
              <a:gdLst/>
              <a:ahLst/>
              <a:cxnLst/>
              <a:rect l="l" t="t" r="r" b="b"/>
              <a:pathLst>
                <a:path w="6429375" h="6630162">
                  <a:moveTo>
                    <a:pt x="322580" y="0"/>
                  </a:moveTo>
                  <a:lnTo>
                    <a:pt x="6106795" y="0"/>
                  </a:lnTo>
                  <a:cubicBezTo>
                    <a:pt x="6284976" y="0"/>
                    <a:pt x="6429375" y="144399"/>
                    <a:pt x="6429375" y="322580"/>
                  </a:cubicBezTo>
                  <a:lnTo>
                    <a:pt x="6429375" y="6307582"/>
                  </a:lnTo>
                  <a:cubicBezTo>
                    <a:pt x="6429375" y="6485763"/>
                    <a:pt x="6284976" y="6630162"/>
                    <a:pt x="6106795" y="6630162"/>
                  </a:cubicBezTo>
                  <a:lnTo>
                    <a:pt x="322580" y="6630162"/>
                  </a:lnTo>
                  <a:cubicBezTo>
                    <a:pt x="144399" y="6630162"/>
                    <a:pt x="0" y="6485763"/>
                    <a:pt x="0" y="6307582"/>
                  </a:cubicBezTo>
                  <a:lnTo>
                    <a:pt x="0" y="322580"/>
                  </a:lnTo>
                  <a:cubicBezTo>
                    <a:pt x="0" y="144399"/>
                    <a:pt x="144399" y="0"/>
                    <a:pt x="322580" y="0"/>
                  </a:cubicBezTo>
                  <a:close/>
                </a:path>
              </a:pathLst>
            </a:custGeom>
            <a:blipFill>
              <a:blip r:embed="rId4"/>
              <a:stretch>
                <a:fillRect t="-22602" b="-22602"/>
              </a:stretch>
            </a:blipFill>
          </p:spPr>
          <p:txBody>
            <a:bodyPr/>
            <a:lstStyle/>
            <a:p>
              <a:endParaRPr lang="el-GR"/>
            </a:p>
          </p:txBody>
        </p:sp>
      </p:grpSp>
      <p:sp>
        <p:nvSpPr>
          <p:cNvPr id="18" name="Freeform 18"/>
          <p:cNvSpPr/>
          <p:nvPr/>
        </p:nvSpPr>
        <p:spPr>
          <a:xfrm>
            <a:off x="12437231" y="7424376"/>
            <a:ext cx="188566" cy="215503"/>
          </a:xfrm>
          <a:custGeom>
            <a:avLst/>
            <a:gdLst/>
            <a:ahLst/>
            <a:cxnLst/>
            <a:rect l="l" t="t" r="r" b="b"/>
            <a:pathLst>
              <a:path w="188566" h="215503">
                <a:moveTo>
                  <a:pt x="0" y="0"/>
                </a:moveTo>
                <a:lnTo>
                  <a:pt x="188566" y="0"/>
                </a:lnTo>
                <a:lnTo>
                  <a:pt x="188566" y="215503"/>
                </a:lnTo>
                <a:lnTo>
                  <a:pt x="0" y="21550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l-GR"/>
          </a:p>
        </p:txBody>
      </p:sp>
      <p:grpSp>
        <p:nvGrpSpPr>
          <p:cNvPr id="19" name="Group 19"/>
          <p:cNvGrpSpPr/>
          <p:nvPr/>
        </p:nvGrpSpPr>
        <p:grpSpPr>
          <a:xfrm>
            <a:off x="12432468" y="7532132"/>
            <a:ext cx="4831594" cy="9525"/>
            <a:chOff x="0" y="0"/>
            <a:chExt cx="6442126" cy="12700"/>
          </a:xfrm>
        </p:grpSpPr>
        <p:sp>
          <p:nvSpPr>
            <p:cNvPr id="20" name="Freeform 20"/>
            <p:cNvSpPr/>
            <p:nvPr/>
          </p:nvSpPr>
          <p:spPr>
            <a:xfrm>
              <a:off x="6350" y="0"/>
              <a:ext cx="6429375" cy="12700"/>
            </a:xfrm>
            <a:custGeom>
              <a:avLst/>
              <a:gdLst/>
              <a:ahLst/>
              <a:cxnLst/>
              <a:rect l="l" t="t" r="r" b="b"/>
              <a:pathLst>
                <a:path w="6429375" h="12700">
                  <a:moveTo>
                    <a:pt x="0" y="0"/>
                  </a:moveTo>
                  <a:lnTo>
                    <a:pt x="6429375" y="0"/>
                  </a:lnTo>
                  <a:lnTo>
                    <a:pt x="6429375" y="12700"/>
                  </a:lnTo>
                  <a:lnTo>
                    <a:pt x="0" y="12700"/>
                  </a:lnTo>
                  <a:close/>
                </a:path>
              </a:pathLst>
            </a:custGeom>
            <a:solidFill>
              <a:srgbClr val="0A3022"/>
            </a:solidFill>
          </p:spPr>
          <p:txBody>
            <a:bodyPr/>
            <a:lstStyle/>
            <a:p>
              <a:endParaRPr lang="el-GR"/>
            </a:p>
          </p:txBody>
        </p:sp>
      </p:grpSp>
      <p:sp>
        <p:nvSpPr>
          <p:cNvPr id="21" name="Freeform 21"/>
          <p:cNvSpPr/>
          <p:nvPr/>
        </p:nvSpPr>
        <p:spPr>
          <a:xfrm>
            <a:off x="11896746" y="-79843"/>
            <a:ext cx="2533337" cy="2533337"/>
          </a:xfrm>
          <a:custGeom>
            <a:avLst/>
            <a:gdLst/>
            <a:ahLst/>
            <a:cxnLst/>
            <a:rect l="l" t="t" r="r" b="b"/>
            <a:pathLst>
              <a:path w="2533337" h="2533337">
                <a:moveTo>
                  <a:pt x="0" y="0"/>
                </a:moveTo>
                <a:lnTo>
                  <a:pt x="2533337" y="0"/>
                </a:lnTo>
                <a:lnTo>
                  <a:pt x="2533337" y="2533337"/>
                </a:lnTo>
                <a:lnTo>
                  <a:pt x="0" y="2533337"/>
                </a:lnTo>
                <a:lnTo>
                  <a:pt x="0" y="0"/>
                </a:lnTo>
                <a:close/>
              </a:path>
            </a:pathLst>
          </a:custGeom>
          <a:blipFill>
            <a:blip r:embed="rId6"/>
            <a:stretch>
              <a:fillRect/>
            </a:stretch>
          </a:blipFill>
        </p:spPr>
        <p:txBody>
          <a:bodyPr/>
          <a:lstStyle/>
          <a:p>
            <a:endParaRPr lang="el-GR"/>
          </a:p>
        </p:txBody>
      </p:sp>
      <p:sp>
        <p:nvSpPr>
          <p:cNvPr id="22" name="Freeform 22"/>
          <p:cNvSpPr/>
          <p:nvPr/>
        </p:nvSpPr>
        <p:spPr>
          <a:xfrm>
            <a:off x="14607356" y="645473"/>
            <a:ext cx="2651944" cy="1082706"/>
          </a:xfrm>
          <a:custGeom>
            <a:avLst/>
            <a:gdLst/>
            <a:ahLst/>
            <a:cxnLst/>
            <a:rect l="l" t="t" r="r" b="b"/>
            <a:pathLst>
              <a:path w="2651944" h="1082706">
                <a:moveTo>
                  <a:pt x="0" y="0"/>
                </a:moveTo>
                <a:lnTo>
                  <a:pt x="2651944" y="0"/>
                </a:lnTo>
                <a:lnTo>
                  <a:pt x="2651944" y="1082706"/>
                </a:lnTo>
                <a:lnTo>
                  <a:pt x="0" y="1082706"/>
                </a:lnTo>
                <a:lnTo>
                  <a:pt x="0" y="0"/>
                </a:lnTo>
                <a:close/>
              </a:path>
            </a:pathLst>
          </a:custGeom>
          <a:blipFill>
            <a:blip r:embed="rId7"/>
            <a:stretch>
              <a:fillRect/>
            </a:stretch>
          </a:blipFill>
        </p:spPr>
        <p:txBody>
          <a:bodyPr/>
          <a:lstStyle/>
          <a:p>
            <a:endParaRPr lang="el-G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3022"/>
        </a:solidFill>
        <a:effectLst/>
      </p:bgPr>
    </p:bg>
    <p:spTree>
      <p:nvGrpSpPr>
        <p:cNvPr id="1" name=""/>
        <p:cNvGrpSpPr/>
        <p:nvPr/>
      </p:nvGrpSpPr>
      <p:grpSpPr>
        <a:xfrm>
          <a:off x="0" y="0"/>
          <a:ext cx="0" cy="0"/>
          <a:chOff x="0" y="0"/>
          <a:chExt cx="0" cy="0"/>
        </a:xfrm>
      </p:grpSpPr>
      <p:sp>
        <p:nvSpPr>
          <p:cNvPr id="2" name="TextBox 2"/>
          <p:cNvSpPr txBox="1"/>
          <p:nvPr/>
        </p:nvSpPr>
        <p:spPr>
          <a:xfrm>
            <a:off x="1028700" y="2035559"/>
            <a:ext cx="6225711" cy="1011222"/>
          </a:xfrm>
          <a:prstGeom prst="rect">
            <a:avLst/>
          </a:prstGeom>
        </p:spPr>
        <p:txBody>
          <a:bodyPr lIns="0" tIns="0" rIns="0" bIns="0" rtlCol="0" anchor="t">
            <a:spAutoFit/>
          </a:bodyPr>
          <a:lstStyle/>
          <a:p>
            <a:pPr algn="l">
              <a:lnSpc>
                <a:spcPts val="7416"/>
              </a:lnSpc>
            </a:pPr>
            <a:r>
              <a:rPr lang="en-US" sz="7416" b="1" spc="-443">
                <a:solidFill>
                  <a:srgbClr val="C1FF72"/>
                </a:solidFill>
                <a:latin typeface="Poppins Bold"/>
                <a:ea typeface="Poppins Bold"/>
                <a:cs typeface="Poppins Bold"/>
                <a:sym typeface="Poppins Bold"/>
              </a:rPr>
              <a:t>ECONOMIC</a:t>
            </a:r>
          </a:p>
        </p:txBody>
      </p:sp>
      <p:sp>
        <p:nvSpPr>
          <p:cNvPr id="3" name="TextBox 3"/>
          <p:cNvSpPr txBox="1"/>
          <p:nvPr/>
        </p:nvSpPr>
        <p:spPr>
          <a:xfrm>
            <a:off x="1028700" y="3062516"/>
            <a:ext cx="7137587" cy="1011222"/>
          </a:xfrm>
          <a:prstGeom prst="rect">
            <a:avLst/>
          </a:prstGeom>
        </p:spPr>
        <p:txBody>
          <a:bodyPr lIns="0" tIns="0" rIns="0" bIns="0" rtlCol="0" anchor="t">
            <a:spAutoFit/>
          </a:bodyPr>
          <a:lstStyle/>
          <a:p>
            <a:pPr algn="l">
              <a:lnSpc>
                <a:spcPts val="7416"/>
              </a:lnSpc>
            </a:pPr>
            <a:r>
              <a:rPr lang="en-US" sz="7416" spc="-443">
                <a:solidFill>
                  <a:srgbClr val="FFFFFF"/>
                </a:solidFill>
                <a:latin typeface="Poppins"/>
                <a:ea typeface="Poppins"/>
                <a:cs typeface="Poppins"/>
                <a:sym typeface="Poppins"/>
              </a:rPr>
              <a:t>OPPORTUNITIES</a:t>
            </a:r>
          </a:p>
        </p:txBody>
      </p:sp>
      <p:sp>
        <p:nvSpPr>
          <p:cNvPr id="4" name="TextBox 4"/>
          <p:cNvSpPr txBox="1"/>
          <p:nvPr/>
        </p:nvSpPr>
        <p:spPr>
          <a:xfrm>
            <a:off x="1028700" y="5856437"/>
            <a:ext cx="6037145" cy="523904"/>
          </a:xfrm>
          <a:prstGeom prst="rect">
            <a:avLst/>
          </a:prstGeom>
        </p:spPr>
        <p:txBody>
          <a:bodyPr lIns="0" tIns="0" rIns="0" bIns="0" rtlCol="0" anchor="t">
            <a:spAutoFit/>
          </a:bodyPr>
          <a:lstStyle/>
          <a:p>
            <a:pPr algn="l">
              <a:lnSpc>
                <a:spcPts val="3603"/>
              </a:lnSpc>
            </a:pPr>
            <a:r>
              <a:rPr lang="en-US" sz="3003" i="1" spc="-120">
                <a:solidFill>
                  <a:srgbClr val="FFFFFF"/>
                </a:solidFill>
                <a:latin typeface="Poppins Italics"/>
                <a:ea typeface="Poppins Italics"/>
                <a:cs typeface="Poppins Italics"/>
                <a:sym typeface="Poppins Italics"/>
              </a:rPr>
              <a:t>Growth through circularity</a:t>
            </a:r>
          </a:p>
        </p:txBody>
      </p:sp>
      <p:sp>
        <p:nvSpPr>
          <p:cNvPr id="5" name="TextBox 5"/>
          <p:cNvSpPr txBox="1"/>
          <p:nvPr/>
        </p:nvSpPr>
        <p:spPr>
          <a:xfrm>
            <a:off x="1028700" y="7334917"/>
            <a:ext cx="2744657" cy="1923383"/>
          </a:xfrm>
          <a:prstGeom prst="rect">
            <a:avLst/>
          </a:prstGeom>
        </p:spPr>
        <p:txBody>
          <a:bodyPr lIns="0" tIns="0" rIns="0" bIns="0" rtlCol="0" anchor="t">
            <a:spAutoFit/>
          </a:bodyPr>
          <a:lstStyle/>
          <a:p>
            <a:pPr algn="l">
              <a:lnSpc>
                <a:spcPts val="1680"/>
              </a:lnSpc>
            </a:pPr>
            <a:r>
              <a:rPr lang="en-US" sz="1399" spc="-27">
                <a:solidFill>
                  <a:srgbClr val="FFFFFF"/>
                </a:solidFill>
                <a:latin typeface="Poppins"/>
                <a:ea typeface="Poppins"/>
                <a:cs typeface="Poppins"/>
                <a:sym typeface="Poppins"/>
              </a:rPr>
              <a:t>Circular economy develops green industries, renewable energy markets, and sustainable packaging. It reduces dependence on finite resources while supporting jobs, lowering costs, and building competitive businesses prepared for tomorrow.</a:t>
            </a:r>
          </a:p>
        </p:txBody>
      </p:sp>
      <p:grpSp>
        <p:nvGrpSpPr>
          <p:cNvPr id="6" name="Group 6"/>
          <p:cNvGrpSpPr/>
          <p:nvPr/>
        </p:nvGrpSpPr>
        <p:grpSpPr>
          <a:xfrm>
            <a:off x="1023938" y="6801050"/>
            <a:ext cx="6235236" cy="9525"/>
            <a:chOff x="0" y="0"/>
            <a:chExt cx="8313649" cy="12700"/>
          </a:xfrm>
        </p:grpSpPr>
        <p:sp>
          <p:nvSpPr>
            <p:cNvPr id="7" name="Freeform 7"/>
            <p:cNvSpPr/>
            <p:nvPr/>
          </p:nvSpPr>
          <p:spPr>
            <a:xfrm>
              <a:off x="6350" y="0"/>
              <a:ext cx="8300974" cy="12700"/>
            </a:xfrm>
            <a:custGeom>
              <a:avLst/>
              <a:gdLst/>
              <a:ahLst/>
              <a:cxnLst/>
              <a:rect l="l" t="t" r="r" b="b"/>
              <a:pathLst>
                <a:path w="8300974" h="12700">
                  <a:moveTo>
                    <a:pt x="0" y="0"/>
                  </a:moveTo>
                  <a:lnTo>
                    <a:pt x="8300974" y="0"/>
                  </a:lnTo>
                  <a:lnTo>
                    <a:pt x="8300974" y="12700"/>
                  </a:lnTo>
                  <a:lnTo>
                    <a:pt x="0" y="12700"/>
                  </a:lnTo>
                  <a:close/>
                </a:path>
              </a:pathLst>
            </a:custGeom>
            <a:solidFill>
              <a:srgbClr val="3D7A64"/>
            </a:solidFill>
          </p:spPr>
          <p:txBody>
            <a:bodyPr/>
            <a:lstStyle/>
            <a:p>
              <a:endParaRPr lang="el-GR"/>
            </a:p>
          </p:txBody>
        </p:sp>
      </p:grpSp>
      <p:sp>
        <p:nvSpPr>
          <p:cNvPr id="8" name="Freeform 8"/>
          <p:cNvSpPr/>
          <p:nvPr/>
        </p:nvSpPr>
        <p:spPr>
          <a:xfrm>
            <a:off x="8258546" y="1912734"/>
            <a:ext cx="10336911" cy="7363644"/>
          </a:xfrm>
          <a:custGeom>
            <a:avLst/>
            <a:gdLst/>
            <a:ahLst/>
            <a:cxnLst/>
            <a:rect l="l" t="t" r="r" b="b"/>
            <a:pathLst>
              <a:path w="10336911" h="7363644">
                <a:moveTo>
                  <a:pt x="0" y="0"/>
                </a:moveTo>
                <a:lnTo>
                  <a:pt x="10336911" y="0"/>
                </a:lnTo>
                <a:lnTo>
                  <a:pt x="10336911" y="7363644"/>
                </a:lnTo>
                <a:lnTo>
                  <a:pt x="0" y="736364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l-GR"/>
          </a:p>
        </p:txBody>
      </p:sp>
      <p:sp>
        <p:nvSpPr>
          <p:cNvPr id="9" name="TextBox 9"/>
          <p:cNvSpPr txBox="1"/>
          <p:nvPr/>
        </p:nvSpPr>
        <p:spPr>
          <a:xfrm>
            <a:off x="4509745" y="7334917"/>
            <a:ext cx="2744657" cy="1923383"/>
          </a:xfrm>
          <a:prstGeom prst="rect">
            <a:avLst/>
          </a:prstGeom>
        </p:spPr>
        <p:txBody>
          <a:bodyPr lIns="0" tIns="0" rIns="0" bIns="0" rtlCol="0" anchor="t">
            <a:spAutoFit/>
          </a:bodyPr>
          <a:lstStyle/>
          <a:p>
            <a:pPr algn="l">
              <a:lnSpc>
                <a:spcPts val="1680"/>
              </a:lnSpc>
            </a:pPr>
            <a:r>
              <a:rPr lang="en-US" sz="1399" b="1" i="1" spc="-27">
                <a:solidFill>
                  <a:srgbClr val="FFFFFF"/>
                </a:solidFill>
                <a:latin typeface="Poppins Bold Italics"/>
                <a:ea typeface="Poppins Bold Italics"/>
                <a:cs typeface="Poppins Bold Italics"/>
                <a:sym typeface="Poppins Bold Italics"/>
              </a:rPr>
              <a:t>Collaboration across sectors accelerates innovation. With shared responsibility, industries and consumers unlock growth, build resilience, and deliver responsible value that respects both society and environment.</a:t>
            </a:r>
          </a:p>
        </p:txBody>
      </p:sp>
      <p:grpSp>
        <p:nvGrpSpPr>
          <p:cNvPr id="10" name="Group 10"/>
          <p:cNvGrpSpPr/>
          <p:nvPr/>
        </p:nvGrpSpPr>
        <p:grpSpPr>
          <a:xfrm>
            <a:off x="8787736" y="2571750"/>
            <a:ext cx="8471564" cy="6243085"/>
            <a:chOff x="0" y="0"/>
            <a:chExt cx="11295418" cy="8324113"/>
          </a:xfrm>
        </p:grpSpPr>
        <p:sp>
          <p:nvSpPr>
            <p:cNvPr id="11" name="Freeform 11"/>
            <p:cNvSpPr/>
            <p:nvPr/>
          </p:nvSpPr>
          <p:spPr>
            <a:xfrm>
              <a:off x="0" y="0"/>
              <a:ext cx="11295253" cy="8323961"/>
            </a:xfrm>
            <a:custGeom>
              <a:avLst/>
              <a:gdLst/>
              <a:ahLst/>
              <a:cxnLst/>
              <a:rect l="l" t="t" r="r" b="b"/>
              <a:pathLst>
                <a:path w="11295253" h="8323961">
                  <a:moveTo>
                    <a:pt x="183642" y="0"/>
                  </a:moveTo>
                  <a:lnTo>
                    <a:pt x="11111738" y="0"/>
                  </a:lnTo>
                  <a:cubicBezTo>
                    <a:pt x="11160379" y="0"/>
                    <a:pt x="11207115" y="19304"/>
                    <a:pt x="11241532" y="53848"/>
                  </a:cubicBezTo>
                  <a:cubicBezTo>
                    <a:pt x="11275949" y="88392"/>
                    <a:pt x="11295253" y="135001"/>
                    <a:pt x="11295253" y="183642"/>
                  </a:cubicBezTo>
                  <a:lnTo>
                    <a:pt x="11295253" y="8140446"/>
                  </a:lnTo>
                  <a:cubicBezTo>
                    <a:pt x="11295253" y="8189087"/>
                    <a:pt x="11275949" y="8235823"/>
                    <a:pt x="11241532" y="8270239"/>
                  </a:cubicBezTo>
                  <a:cubicBezTo>
                    <a:pt x="11207115" y="8304657"/>
                    <a:pt x="11160379" y="8323961"/>
                    <a:pt x="11111738" y="8323961"/>
                  </a:cubicBezTo>
                  <a:lnTo>
                    <a:pt x="183642" y="8323961"/>
                  </a:lnTo>
                  <a:cubicBezTo>
                    <a:pt x="82169" y="8324088"/>
                    <a:pt x="0" y="8241919"/>
                    <a:pt x="0" y="8140446"/>
                  </a:cubicBezTo>
                  <a:lnTo>
                    <a:pt x="0" y="183642"/>
                  </a:lnTo>
                  <a:cubicBezTo>
                    <a:pt x="0" y="82169"/>
                    <a:pt x="82169" y="0"/>
                    <a:pt x="183642" y="0"/>
                  </a:cubicBezTo>
                  <a:close/>
                </a:path>
              </a:pathLst>
            </a:custGeom>
            <a:blipFill>
              <a:blip r:embed="rId3"/>
              <a:stretch>
                <a:fillRect l="-5451" r="-5453" b="-1"/>
              </a:stretch>
            </a:blipFill>
          </p:spPr>
          <p:txBody>
            <a:bodyPr/>
            <a:lstStyle/>
            <a:p>
              <a:endParaRPr lang="el-GR"/>
            </a:p>
          </p:txBody>
        </p:sp>
      </p:grpSp>
      <p:sp>
        <p:nvSpPr>
          <p:cNvPr id="12" name="Freeform 12"/>
          <p:cNvSpPr/>
          <p:nvPr/>
        </p:nvSpPr>
        <p:spPr>
          <a:xfrm>
            <a:off x="7065845" y="6698066"/>
            <a:ext cx="188566" cy="215503"/>
          </a:xfrm>
          <a:custGeom>
            <a:avLst/>
            <a:gdLst/>
            <a:ahLst/>
            <a:cxnLst/>
            <a:rect l="l" t="t" r="r" b="b"/>
            <a:pathLst>
              <a:path w="188566" h="215503">
                <a:moveTo>
                  <a:pt x="0" y="0"/>
                </a:moveTo>
                <a:lnTo>
                  <a:pt x="188566" y="0"/>
                </a:lnTo>
                <a:lnTo>
                  <a:pt x="188566" y="215503"/>
                </a:lnTo>
                <a:lnTo>
                  <a:pt x="0" y="21550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l-GR"/>
          </a:p>
        </p:txBody>
      </p:sp>
      <p:sp>
        <p:nvSpPr>
          <p:cNvPr id="13" name="Freeform 13"/>
          <p:cNvSpPr/>
          <p:nvPr/>
        </p:nvSpPr>
        <p:spPr>
          <a:xfrm>
            <a:off x="11646604" y="-17146"/>
            <a:ext cx="2533337" cy="2533337"/>
          </a:xfrm>
          <a:custGeom>
            <a:avLst/>
            <a:gdLst/>
            <a:ahLst/>
            <a:cxnLst/>
            <a:rect l="l" t="t" r="r" b="b"/>
            <a:pathLst>
              <a:path w="2533337" h="2533337">
                <a:moveTo>
                  <a:pt x="0" y="0"/>
                </a:moveTo>
                <a:lnTo>
                  <a:pt x="2533337" y="0"/>
                </a:lnTo>
                <a:lnTo>
                  <a:pt x="2533337" y="2533337"/>
                </a:lnTo>
                <a:lnTo>
                  <a:pt x="0" y="2533337"/>
                </a:lnTo>
                <a:lnTo>
                  <a:pt x="0" y="0"/>
                </a:lnTo>
                <a:close/>
              </a:path>
            </a:pathLst>
          </a:custGeom>
          <a:blipFill>
            <a:blip r:embed="rId5"/>
            <a:stretch>
              <a:fillRect/>
            </a:stretch>
          </a:blipFill>
        </p:spPr>
        <p:txBody>
          <a:bodyPr/>
          <a:lstStyle/>
          <a:p>
            <a:endParaRPr lang="el-GR"/>
          </a:p>
        </p:txBody>
      </p:sp>
      <p:sp>
        <p:nvSpPr>
          <p:cNvPr id="14" name="Freeform 14"/>
          <p:cNvSpPr/>
          <p:nvPr/>
        </p:nvSpPr>
        <p:spPr>
          <a:xfrm>
            <a:off x="14607356" y="645473"/>
            <a:ext cx="2651944" cy="1082706"/>
          </a:xfrm>
          <a:custGeom>
            <a:avLst/>
            <a:gdLst/>
            <a:ahLst/>
            <a:cxnLst/>
            <a:rect l="l" t="t" r="r" b="b"/>
            <a:pathLst>
              <a:path w="2651944" h="1082706">
                <a:moveTo>
                  <a:pt x="0" y="0"/>
                </a:moveTo>
                <a:lnTo>
                  <a:pt x="2651944" y="0"/>
                </a:lnTo>
                <a:lnTo>
                  <a:pt x="2651944" y="1082706"/>
                </a:lnTo>
                <a:lnTo>
                  <a:pt x="0" y="1082706"/>
                </a:lnTo>
                <a:lnTo>
                  <a:pt x="0" y="0"/>
                </a:lnTo>
                <a:close/>
              </a:path>
            </a:pathLst>
          </a:custGeom>
          <a:blipFill>
            <a:blip r:embed="rId6"/>
            <a:stretch>
              <a:fillRect/>
            </a:stretch>
          </a:blipFill>
        </p:spPr>
        <p:txBody>
          <a:bodyPr/>
          <a:lstStyle/>
          <a:p>
            <a:endParaRPr lang="el-G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842555"/>
            <a:ext cx="5131813" cy="954157"/>
          </a:xfrm>
          <a:prstGeom prst="rect">
            <a:avLst/>
          </a:prstGeom>
        </p:spPr>
        <p:txBody>
          <a:bodyPr lIns="0" tIns="0" rIns="0" bIns="0" rtlCol="0" anchor="t">
            <a:spAutoFit/>
          </a:bodyPr>
          <a:lstStyle/>
          <a:p>
            <a:pPr algn="l">
              <a:lnSpc>
                <a:spcPts val="7039"/>
              </a:lnSpc>
            </a:pPr>
            <a:r>
              <a:rPr lang="en-US" sz="7040" b="1" spc="-422">
                <a:solidFill>
                  <a:srgbClr val="0A3022"/>
                </a:solidFill>
                <a:latin typeface="Poppins Bold"/>
                <a:ea typeface="Poppins Bold"/>
                <a:cs typeface="Poppins Bold"/>
                <a:sym typeface="Poppins Bold"/>
              </a:rPr>
              <a:t>CIRCULAR</a:t>
            </a:r>
          </a:p>
        </p:txBody>
      </p:sp>
      <p:sp>
        <p:nvSpPr>
          <p:cNvPr id="3" name="Freeform 3"/>
          <p:cNvSpPr/>
          <p:nvPr/>
        </p:nvSpPr>
        <p:spPr>
          <a:xfrm>
            <a:off x="1010622" y="4272658"/>
            <a:ext cx="9157897" cy="6450311"/>
          </a:xfrm>
          <a:custGeom>
            <a:avLst/>
            <a:gdLst/>
            <a:ahLst/>
            <a:cxnLst/>
            <a:rect l="l" t="t" r="r" b="b"/>
            <a:pathLst>
              <a:path w="9157897" h="6450311">
                <a:moveTo>
                  <a:pt x="0" y="0"/>
                </a:moveTo>
                <a:lnTo>
                  <a:pt x="9157897" y="0"/>
                </a:lnTo>
                <a:lnTo>
                  <a:pt x="9157897" y="6450311"/>
                </a:lnTo>
                <a:lnTo>
                  <a:pt x="0" y="6450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l-GR"/>
          </a:p>
        </p:txBody>
      </p:sp>
      <p:sp>
        <p:nvSpPr>
          <p:cNvPr id="4" name="TextBox 4"/>
          <p:cNvSpPr txBox="1"/>
          <p:nvPr/>
        </p:nvSpPr>
        <p:spPr>
          <a:xfrm>
            <a:off x="5358746" y="2842555"/>
            <a:ext cx="4697406" cy="954157"/>
          </a:xfrm>
          <a:prstGeom prst="rect">
            <a:avLst/>
          </a:prstGeom>
        </p:spPr>
        <p:txBody>
          <a:bodyPr lIns="0" tIns="0" rIns="0" bIns="0" rtlCol="0" anchor="t">
            <a:spAutoFit/>
          </a:bodyPr>
          <a:lstStyle/>
          <a:p>
            <a:pPr algn="l">
              <a:lnSpc>
                <a:spcPts val="7039"/>
              </a:lnSpc>
            </a:pPr>
            <a:r>
              <a:rPr lang="en-US" sz="7040" spc="-422">
                <a:solidFill>
                  <a:srgbClr val="3D7A64"/>
                </a:solidFill>
                <a:latin typeface="Poppins"/>
                <a:ea typeface="Poppins"/>
                <a:cs typeface="Poppins"/>
                <a:sym typeface="Poppins"/>
              </a:rPr>
              <a:t>PRACTICES</a:t>
            </a:r>
          </a:p>
        </p:txBody>
      </p:sp>
      <p:sp>
        <p:nvSpPr>
          <p:cNvPr id="5" name="TextBox 5"/>
          <p:cNvSpPr txBox="1"/>
          <p:nvPr/>
        </p:nvSpPr>
        <p:spPr>
          <a:xfrm>
            <a:off x="12194867" y="2487616"/>
            <a:ext cx="5520376" cy="523904"/>
          </a:xfrm>
          <a:prstGeom prst="rect">
            <a:avLst/>
          </a:prstGeom>
        </p:spPr>
        <p:txBody>
          <a:bodyPr lIns="0" tIns="0" rIns="0" bIns="0" rtlCol="0" anchor="t">
            <a:spAutoFit/>
          </a:bodyPr>
          <a:lstStyle/>
          <a:p>
            <a:pPr algn="l">
              <a:lnSpc>
                <a:spcPts val="3603"/>
              </a:lnSpc>
            </a:pPr>
            <a:r>
              <a:rPr lang="en-US" sz="3003" i="1" spc="-120">
                <a:solidFill>
                  <a:srgbClr val="0A3022"/>
                </a:solidFill>
                <a:latin typeface="Poppins Italics"/>
                <a:ea typeface="Poppins Italics"/>
                <a:cs typeface="Poppins Italics"/>
                <a:sym typeface="Poppins Italics"/>
              </a:rPr>
              <a:t>Sustainable Habits for Future</a:t>
            </a:r>
          </a:p>
        </p:txBody>
      </p:sp>
      <p:grpSp>
        <p:nvGrpSpPr>
          <p:cNvPr id="6" name="Group 6"/>
          <p:cNvGrpSpPr/>
          <p:nvPr/>
        </p:nvGrpSpPr>
        <p:grpSpPr>
          <a:xfrm>
            <a:off x="12190105" y="3257779"/>
            <a:ext cx="5038592" cy="9525"/>
            <a:chOff x="0" y="0"/>
            <a:chExt cx="6718122" cy="12700"/>
          </a:xfrm>
        </p:grpSpPr>
        <p:sp>
          <p:nvSpPr>
            <p:cNvPr id="7" name="Freeform 7"/>
            <p:cNvSpPr/>
            <p:nvPr/>
          </p:nvSpPr>
          <p:spPr>
            <a:xfrm>
              <a:off x="6350" y="0"/>
              <a:ext cx="6705473" cy="12700"/>
            </a:xfrm>
            <a:custGeom>
              <a:avLst/>
              <a:gdLst/>
              <a:ahLst/>
              <a:cxnLst/>
              <a:rect l="l" t="t" r="r" b="b"/>
              <a:pathLst>
                <a:path w="6705473" h="12700">
                  <a:moveTo>
                    <a:pt x="0" y="0"/>
                  </a:moveTo>
                  <a:lnTo>
                    <a:pt x="6705473" y="0"/>
                  </a:lnTo>
                  <a:lnTo>
                    <a:pt x="6705473" y="12700"/>
                  </a:lnTo>
                  <a:lnTo>
                    <a:pt x="0" y="12700"/>
                  </a:lnTo>
                  <a:close/>
                </a:path>
              </a:pathLst>
            </a:custGeom>
            <a:solidFill>
              <a:srgbClr val="0A3022"/>
            </a:solidFill>
          </p:spPr>
          <p:txBody>
            <a:bodyPr/>
            <a:lstStyle/>
            <a:p>
              <a:endParaRPr lang="el-GR"/>
            </a:p>
          </p:txBody>
        </p:sp>
      </p:grpSp>
      <p:sp>
        <p:nvSpPr>
          <p:cNvPr id="8" name="TextBox 8"/>
          <p:cNvSpPr txBox="1"/>
          <p:nvPr/>
        </p:nvSpPr>
        <p:spPr>
          <a:xfrm>
            <a:off x="12203706" y="4379224"/>
            <a:ext cx="5046745" cy="666531"/>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Platforms reduce ownership needs through rentals, car-sharing, and product access. This cuts production, saves resources, and promotes efficiency across communities.</a:t>
            </a:r>
          </a:p>
        </p:txBody>
      </p:sp>
      <p:sp>
        <p:nvSpPr>
          <p:cNvPr id="9" name="TextBox 9"/>
          <p:cNvSpPr txBox="1"/>
          <p:nvPr/>
        </p:nvSpPr>
        <p:spPr>
          <a:xfrm>
            <a:off x="12203706" y="3930072"/>
            <a:ext cx="5046745" cy="247574"/>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Sharing Economy</a:t>
            </a:r>
          </a:p>
        </p:txBody>
      </p:sp>
      <p:sp>
        <p:nvSpPr>
          <p:cNvPr id="10" name="TextBox 10"/>
          <p:cNvSpPr txBox="1"/>
          <p:nvPr/>
        </p:nvSpPr>
        <p:spPr>
          <a:xfrm>
            <a:off x="12194867" y="6485496"/>
            <a:ext cx="5046745" cy="666531"/>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Goods are made durable, modular, and repairable. This reduces demand for raw materials, lowers waste, and increases value circulation.</a:t>
            </a:r>
          </a:p>
        </p:txBody>
      </p:sp>
      <p:sp>
        <p:nvSpPr>
          <p:cNvPr id="11" name="TextBox 11"/>
          <p:cNvSpPr txBox="1"/>
          <p:nvPr/>
        </p:nvSpPr>
        <p:spPr>
          <a:xfrm>
            <a:off x="12194867" y="6036345"/>
            <a:ext cx="5046745" cy="247574"/>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Product Design</a:t>
            </a:r>
          </a:p>
        </p:txBody>
      </p:sp>
      <p:sp>
        <p:nvSpPr>
          <p:cNvPr id="12" name="TextBox 12"/>
          <p:cNvSpPr txBox="1"/>
          <p:nvPr/>
        </p:nvSpPr>
        <p:spPr>
          <a:xfrm>
            <a:off x="12194867" y="8591769"/>
            <a:ext cx="5046745" cy="666531"/>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Companies collaborate so one’s waste becomes another’s raw input. This lowers costs, limits extraction, and strengthens interconnected supply chains.</a:t>
            </a:r>
          </a:p>
        </p:txBody>
      </p:sp>
      <p:sp>
        <p:nvSpPr>
          <p:cNvPr id="13" name="TextBox 13"/>
          <p:cNvSpPr txBox="1"/>
          <p:nvPr/>
        </p:nvSpPr>
        <p:spPr>
          <a:xfrm>
            <a:off x="12194867" y="8142627"/>
            <a:ext cx="5046745" cy="247574"/>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Industrial Symbiosis</a:t>
            </a:r>
          </a:p>
        </p:txBody>
      </p:sp>
      <p:grpSp>
        <p:nvGrpSpPr>
          <p:cNvPr id="14" name="Group 14"/>
          <p:cNvGrpSpPr/>
          <p:nvPr/>
        </p:nvGrpSpPr>
        <p:grpSpPr>
          <a:xfrm>
            <a:off x="12225471" y="5550570"/>
            <a:ext cx="5038592" cy="9525"/>
            <a:chOff x="0" y="0"/>
            <a:chExt cx="6718122" cy="12700"/>
          </a:xfrm>
        </p:grpSpPr>
        <p:sp>
          <p:nvSpPr>
            <p:cNvPr id="15" name="Freeform 15"/>
            <p:cNvSpPr/>
            <p:nvPr/>
          </p:nvSpPr>
          <p:spPr>
            <a:xfrm>
              <a:off x="6350" y="0"/>
              <a:ext cx="6705473" cy="12700"/>
            </a:xfrm>
            <a:custGeom>
              <a:avLst/>
              <a:gdLst/>
              <a:ahLst/>
              <a:cxnLst/>
              <a:rect l="l" t="t" r="r" b="b"/>
              <a:pathLst>
                <a:path w="6705473" h="12700">
                  <a:moveTo>
                    <a:pt x="0" y="0"/>
                  </a:moveTo>
                  <a:lnTo>
                    <a:pt x="6705473" y="0"/>
                  </a:lnTo>
                  <a:lnTo>
                    <a:pt x="6705473" y="12700"/>
                  </a:lnTo>
                  <a:lnTo>
                    <a:pt x="0" y="12700"/>
                  </a:lnTo>
                  <a:close/>
                </a:path>
              </a:pathLst>
            </a:custGeom>
            <a:solidFill>
              <a:srgbClr val="0A3022"/>
            </a:solidFill>
          </p:spPr>
          <p:txBody>
            <a:bodyPr/>
            <a:lstStyle/>
            <a:p>
              <a:endParaRPr lang="el-GR"/>
            </a:p>
          </p:txBody>
        </p:sp>
      </p:grpSp>
      <p:grpSp>
        <p:nvGrpSpPr>
          <p:cNvPr id="16" name="Group 16"/>
          <p:cNvGrpSpPr/>
          <p:nvPr/>
        </p:nvGrpSpPr>
        <p:grpSpPr>
          <a:xfrm>
            <a:off x="12207792" y="7666377"/>
            <a:ext cx="5038592" cy="9525"/>
            <a:chOff x="0" y="0"/>
            <a:chExt cx="6718122" cy="12700"/>
          </a:xfrm>
        </p:grpSpPr>
        <p:sp>
          <p:nvSpPr>
            <p:cNvPr id="17" name="Freeform 17"/>
            <p:cNvSpPr/>
            <p:nvPr/>
          </p:nvSpPr>
          <p:spPr>
            <a:xfrm>
              <a:off x="6350" y="0"/>
              <a:ext cx="6705473" cy="12700"/>
            </a:xfrm>
            <a:custGeom>
              <a:avLst/>
              <a:gdLst/>
              <a:ahLst/>
              <a:cxnLst/>
              <a:rect l="l" t="t" r="r" b="b"/>
              <a:pathLst>
                <a:path w="6705473" h="12700">
                  <a:moveTo>
                    <a:pt x="0" y="0"/>
                  </a:moveTo>
                  <a:lnTo>
                    <a:pt x="6705473" y="0"/>
                  </a:lnTo>
                  <a:lnTo>
                    <a:pt x="6705473" y="12700"/>
                  </a:lnTo>
                  <a:lnTo>
                    <a:pt x="0" y="12700"/>
                  </a:lnTo>
                  <a:close/>
                </a:path>
              </a:pathLst>
            </a:custGeom>
            <a:solidFill>
              <a:srgbClr val="0A3022"/>
            </a:solidFill>
          </p:spPr>
          <p:txBody>
            <a:bodyPr/>
            <a:lstStyle/>
            <a:p>
              <a:endParaRPr lang="el-GR"/>
            </a:p>
          </p:txBody>
        </p:sp>
      </p:grpSp>
      <p:grpSp>
        <p:nvGrpSpPr>
          <p:cNvPr id="18" name="Group 18"/>
          <p:cNvGrpSpPr/>
          <p:nvPr/>
        </p:nvGrpSpPr>
        <p:grpSpPr>
          <a:xfrm>
            <a:off x="1571501" y="4875667"/>
            <a:ext cx="8036119" cy="5977757"/>
            <a:chOff x="0" y="0"/>
            <a:chExt cx="10714825" cy="7970342"/>
          </a:xfrm>
        </p:grpSpPr>
        <p:sp>
          <p:nvSpPr>
            <p:cNvPr id="19" name="Freeform 19"/>
            <p:cNvSpPr/>
            <p:nvPr/>
          </p:nvSpPr>
          <p:spPr>
            <a:xfrm>
              <a:off x="0" y="0"/>
              <a:ext cx="10714736" cy="7970265"/>
            </a:xfrm>
            <a:custGeom>
              <a:avLst/>
              <a:gdLst/>
              <a:ahLst/>
              <a:cxnLst/>
              <a:rect l="l" t="t" r="r" b="b"/>
              <a:pathLst>
                <a:path w="10714736" h="7970265">
                  <a:moveTo>
                    <a:pt x="193548" y="0"/>
                  </a:moveTo>
                  <a:lnTo>
                    <a:pt x="10521188" y="0"/>
                  </a:lnTo>
                  <a:cubicBezTo>
                    <a:pt x="10572497" y="0"/>
                    <a:pt x="10621772" y="20447"/>
                    <a:pt x="10658094" y="56642"/>
                  </a:cubicBezTo>
                  <a:cubicBezTo>
                    <a:pt x="10694416" y="92837"/>
                    <a:pt x="10714736" y="142240"/>
                    <a:pt x="10714736" y="193548"/>
                  </a:cubicBezTo>
                  <a:lnTo>
                    <a:pt x="10714736" y="7776718"/>
                  </a:lnTo>
                  <a:cubicBezTo>
                    <a:pt x="10714736" y="7883651"/>
                    <a:pt x="10628122" y="7970265"/>
                    <a:pt x="10521188" y="7970265"/>
                  </a:cubicBezTo>
                  <a:lnTo>
                    <a:pt x="193548" y="7970265"/>
                  </a:lnTo>
                  <a:cubicBezTo>
                    <a:pt x="142240" y="7970265"/>
                    <a:pt x="92964" y="7949819"/>
                    <a:pt x="56642" y="7913624"/>
                  </a:cubicBezTo>
                  <a:cubicBezTo>
                    <a:pt x="20320" y="7877428"/>
                    <a:pt x="0" y="7828153"/>
                    <a:pt x="0" y="7776718"/>
                  </a:cubicBezTo>
                  <a:lnTo>
                    <a:pt x="0" y="193548"/>
                  </a:lnTo>
                  <a:cubicBezTo>
                    <a:pt x="0" y="142240"/>
                    <a:pt x="20447" y="92964"/>
                    <a:pt x="56642" y="56642"/>
                  </a:cubicBezTo>
                  <a:cubicBezTo>
                    <a:pt x="92837" y="20320"/>
                    <a:pt x="142240" y="0"/>
                    <a:pt x="193548" y="0"/>
                  </a:cubicBezTo>
                  <a:close/>
                </a:path>
              </a:pathLst>
            </a:custGeom>
            <a:blipFill>
              <a:blip r:embed="rId3"/>
              <a:stretch>
                <a:fillRect l="-5789" r="-5790"/>
              </a:stretch>
            </a:blipFill>
          </p:spPr>
          <p:txBody>
            <a:bodyPr/>
            <a:lstStyle/>
            <a:p>
              <a:endParaRPr lang="el-GR"/>
            </a:p>
          </p:txBody>
        </p:sp>
      </p:grpSp>
      <p:sp>
        <p:nvSpPr>
          <p:cNvPr id="20" name="Freeform 20"/>
          <p:cNvSpPr/>
          <p:nvPr/>
        </p:nvSpPr>
        <p:spPr>
          <a:xfrm>
            <a:off x="9961864" y="3154794"/>
            <a:ext cx="188566" cy="215503"/>
          </a:xfrm>
          <a:custGeom>
            <a:avLst/>
            <a:gdLst/>
            <a:ahLst/>
            <a:cxnLst/>
            <a:rect l="l" t="t" r="r" b="b"/>
            <a:pathLst>
              <a:path w="188566" h="215503">
                <a:moveTo>
                  <a:pt x="0" y="0"/>
                </a:moveTo>
                <a:lnTo>
                  <a:pt x="188567" y="0"/>
                </a:lnTo>
                <a:lnTo>
                  <a:pt x="188567" y="215503"/>
                </a:lnTo>
                <a:lnTo>
                  <a:pt x="0" y="21550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l-GR"/>
          </a:p>
        </p:txBody>
      </p:sp>
      <p:sp>
        <p:nvSpPr>
          <p:cNvPr id="21" name="Freeform 21"/>
          <p:cNvSpPr/>
          <p:nvPr/>
        </p:nvSpPr>
        <p:spPr>
          <a:xfrm>
            <a:off x="11646604" y="-17146"/>
            <a:ext cx="2533337" cy="2533337"/>
          </a:xfrm>
          <a:custGeom>
            <a:avLst/>
            <a:gdLst/>
            <a:ahLst/>
            <a:cxnLst/>
            <a:rect l="l" t="t" r="r" b="b"/>
            <a:pathLst>
              <a:path w="2533337" h="2533337">
                <a:moveTo>
                  <a:pt x="0" y="0"/>
                </a:moveTo>
                <a:lnTo>
                  <a:pt x="2533337" y="0"/>
                </a:lnTo>
                <a:lnTo>
                  <a:pt x="2533337" y="2533337"/>
                </a:lnTo>
                <a:lnTo>
                  <a:pt x="0" y="2533337"/>
                </a:lnTo>
                <a:lnTo>
                  <a:pt x="0" y="0"/>
                </a:lnTo>
                <a:close/>
              </a:path>
            </a:pathLst>
          </a:custGeom>
          <a:blipFill>
            <a:blip r:embed="rId5"/>
            <a:stretch>
              <a:fillRect/>
            </a:stretch>
          </a:blipFill>
        </p:spPr>
        <p:txBody>
          <a:bodyPr/>
          <a:lstStyle/>
          <a:p>
            <a:endParaRPr lang="el-GR"/>
          </a:p>
        </p:txBody>
      </p:sp>
      <p:sp>
        <p:nvSpPr>
          <p:cNvPr id="22" name="Freeform 22"/>
          <p:cNvSpPr/>
          <p:nvPr/>
        </p:nvSpPr>
        <p:spPr>
          <a:xfrm>
            <a:off x="14607356" y="645473"/>
            <a:ext cx="2651944" cy="1082706"/>
          </a:xfrm>
          <a:custGeom>
            <a:avLst/>
            <a:gdLst/>
            <a:ahLst/>
            <a:cxnLst/>
            <a:rect l="l" t="t" r="r" b="b"/>
            <a:pathLst>
              <a:path w="2651944" h="1082706">
                <a:moveTo>
                  <a:pt x="0" y="0"/>
                </a:moveTo>
                <a:lnTo>
                  <a:pt x="2651944" y="0"/>
                </a:lnTo>
                <a:lnTo>
                  <a:pt x="2651944" y="1082706"/>
                </a:lnTo>
                <a:lnTo>
                  <a:pt x="0" y="1082706"/>
                </a:lnTo>
                <a:lnTo>
                  <a:pt x="0" y="0"/>
                </a:lnTo>
                <a:close/>
              </a:path>
            </a:pathLst>
          </a:custGeom>
          <a:blipFill>
            <a:blip r:embed="rId6"/>
            <a:stretch>
              <a:fillRect/>
            </a:stretch>
          </a:blipFill>
        </p:spPr>
        <p:txBody>
          <a:bodyPr/>
          <a:lstStyle/>
          <a:p>
            <a:endParaRPr lang="el-G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A3022"/>
        </a:solidFill>
        <a:effectLst/>
      </p:bgPr>
    </p:bg>
    <p:spTree>
      <p:nvGrpSpPr>
        <p:cNvPr id="1" name=""/>
        <p:cNvGrpSpPr/>
        <p:nvPr/>
      </p:nvGrpSpPr>
      <p:grpSpPr>
        <a:xfrm>
          <a:off x="0" y="0"/>
          <a:ext cx="0" cy="0"/>
          <a:chOff x="0" y="0"/>
          <a:chExt cx="0" cy="0"/>
        </a:xfrm>
      </p:grpSpPr>
      <p:grpSp>
        <p:nvGrpSpPr>
          <p:cNvPr id="2" name="Group 2"/>
          <p:cNvGrpSpPr/>
          <p:nvPr/>
        </p:nvGrpSpPr>
        <p:grpSpPr>
          <a:xfrm>
            <a:off x="-350701" y="3924281"/>
            <a:ext cx="3957818" cy="6362719"/>
            <a:chOff x="0" y="0"/>
            <a:chExt cx="5277091" cy="8483625"/>
          </a:xfrm>
        </p:grpSpPr>
        <p:sp>
          <p:nvSpPr>
            <p:cNvPr id="3" name="Freeform 3"/>
            <p:cNvSpPr/>
            <p:nvPr/>
          </p:nvSpPr>
          <p:spPr>
            <a:xfrm>
              <a:off x="0" y="0"/>
              <a:ext cx="5276977" cy="8483600"/>
            </a:xfrm>
            <a:custGeom>
              <a:avLst/>
              <a:gdLst/>
              <a:ahLst/>
              <a:cxnLst/>
              <a:rect l="l" t="t" r="r" b="b"/>
              <a:pathLst>
                <a:path w="5276977" h="8483600">
                  <a:moveTo>
                    <a:pt x="116205" y="0"/>
                  </a:moveTo>
                  <a:lnTo>
                    <a:pt x="5160772" y="0"/>
                  </a:lnTo>
                  <a:cubicBezTo>
                    <a:pt x="5191633" y="0"/>
                    <a:pt x="5221224" y="12192"/>
                    <a:pt x="5242941" y="34036"/>
                  </a:cubicBezTo>
                  <a:cubicBezTo>
                    <a:pt x="5264658" y="55880"/>
                    <a:pt x="5276977" y="85471"/>
                    <a:pt x="5276977" y="116205"/>
                  </a:cubicBezTo>
                  <a:lnTo>
                    <a:pt x="5276977" y="8367395"/>
                  </a:lnTo>
                  <a:cubicBezTo>
                    <a:pt x="5276977" y="8398256"/>
                    <a:pt x="5264785" y="8427847"/>
                    <a:pt x="5242941" y="8449563"/>
                  </a:cubicBezTo>
                  <a:cubicBezTo>
                    <a:pt x="5221097" y="8471281"/>
                    <a:pt x="5191506" y="8483600"/>
                    <a:pt x="5160772" y="8483600"/>
                  </a:cubicBezTo>
                  <a:lnTo>
                    <a:pt x="116205" y="8483600"/>
                  </a:lnTo>
                  <a:cubicBezTo>
                    <a:pt x="85344" y="8483600"/>
                    <a:pt x="55753" y="8471408"/>
                    <a:pt x="34036" y="8449563"/>
                  </a:cubicBezTo>
                  <a:cubicBezTo>
                    <a:pt x="12319" y="8427720"/>
                    <a:pt x="0" y="8398256"/>
                    <a:pt x="0" y="8367395"/>
                  </a:cubicBezTo>
                  <a:lnTo>
                    <a:pt x="0" y="116205"/>
                  </a:lnTo>
                  <a:cubicBezTo>
                    <a:pt x="0" y="85471"/>
                    <a:pt x="12192" y="55880"/>
                    <a:pt x="34036" y="34036"/>
                  </a:cubicBezTo>
                  <a:cubicBezTo>
                    <a:pt x="55880" y="12192"/>
                    <a:pt x="85471" y="0"/>
                    <a:pt x="116205" y="0"/>
                  </a:cubicBezTo>
                  <a:close/>
                </a:path>
              </a:pathLst>
            </a:custGeom>
            <a:blipFill>
              <a:blip r:embed="rId2"/>
              <a:stretch>
                <a:fillRect l="-3577" r="-3579"/>
              </a:stretch>
            </a:blipFill>
          </p:spPr>
          <p:txBody>
            <a:bodyPr/>
            <a:lstStyle/>
            <a:p>
              <a:endParaRPr lang="el-GR"/>
            </a:p>
          </p:txBody>
        </p:sp>
      </p:grpSp>
      <p:sp>
        <p:nvSpPr>
          <p:cNvPr id="4" name="Freeform 4"/>
          <p:cNvSpPr/>
          <p:nvPr/>
        </p:nvSpPr>
        <p:spPr>
          <a:xfrm>
            <a:off x="3510810" y="3570932"/>
            <a:ext cx="15338279" cy="6852418"/>
          </a:xfrm>
          <a:custGeom>
            <a:avLst/>
            <a:gdLst/>
            <a:ahLst/>
            <a:cxnLst/>
            <a:rect l="l" t="t" r="r" b="b"/>
            <a:pathLst>
              <a:path w="15338279" h="6852418">
                <a:moveTo>
                  <a:pt x="0" y="0"/>
                </a:moveTo>
                <a:lnTo>
                  <a:pt x="15338279" y="0"/>
                </a:lnTo>
                <a:lnTo>
                  <a:pt x="15338279" y="6852418"/>
                </a:lnTo>
                <a:lnTo>
                  <a:pt x="0" y="685241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l-GR"/>
          </a:p>
        </p:txBody>
      </p:sp>
      <p:grpSp>
        <p:nvGrpSpPr>
          <p:cNvPr id="5" name="Group 5"/>
          <p:cNvGrpSpPr/>
          <p:nvPr/>
        </p:nvGrpSpPr>
        <p:grpSpPr>
          <a:xfrm>
            <a:off x="4171198" y="4705274"/>
            <a:ext cx="2867015" cy="2675458"/>
            <a:chOff x="0" y="0"/>
            <a:chExt cx="3822687" cy="3567278"/>
          </a:xfrm>
        </p:grpSpPr>
        <p:sp>
          <p:nvSpPr>
            <p:cNvPr id="6" name="Freeform 6"/>
            <p:cNvSpPr/>
            <p:nvPr/>
          </p:nvSpPr>
          <p:spPr>
            <a:xfrm>
              <a:off x="0" y="0"/>
              <a:ext cx="3822700" cy="3567303"/>
            </a:xfrm>
            <a:custGeom>
              <a:avLst/>
              <a:gdLst/>
              <a:ahLst/>
              <a:cxnLst/>
              <a:rect l="l" t="t" r="r" b="b"/>
              <a:pathLst>
                <a:path w="3822700" h="3567303">
                  <a:moveTo>
                    <a:pt x="185039" y="0"/>
                  </a:moveTo>
                  <a:lnTo>
                    <a:pt x="3637661" y="0"/>
                  </a:lnTo>
                  <a:cubicBezTo>
                    <a:pt x="3686683" y="0"/>
                    <a:pt x="3733800" y="19558"/>
                    <a:pt x="3768471" y="54229"/>
                  </a:cubicBezTo>
                  <a:cubicBezTo>
                    <a:pt x="3803142" y="88900"/>
                    <a:pt x="3822700" y="136017"/>
                    <a:pt x="3822700" y="185039"/>
                  </a:cubicBezTo>
                  <a:lnTo>
                    <a:pt x="3822700" y="3382264"/>
                  </a:lnTo>
                  <a:cubicBezTo>
                    <a:pt x="3822700" y="3431286"/>
                    <a:pt x="3803142" y="3478403"/>
                    <a:pt x="3768471" y="3513074"/>
                  </a:cubicBezTo>
                  <a:cubicBezTo>
                    <a:pt x="3733800" y="3547745"/>
                    <a:pt x="3686683" y="3567303"/>
                    <a:pt x="3637661" y="3567303"/>
                  </a:cubicBezTo>
                  <a:lnTo>
                    <a:pt x="185039" y="3567303"/>
                  </a:lnTo>
                  <a:cubicBezTo>
                    <a:pt x="136017" y="3567303"/>
                    <a:pt x="88900" y="3547745"/>
                    <a:pt x="54229" y="3513074"/>
                  </a:cubicBezTo>
                  <a:cubicBezTo>
                    <a:pt x="19558" y="3478403"/>
                    <a:pt x="0" y="3431286"/>
                    <a:pt x="0" y="3382264"/>
                  </a:cubicBezTo>
                  <a:lnTo>
                    <a:pt x="0" y="185039"/>
                  </a:lnTo>
                  <a:cubicBezTo>
                    <a:pt x="0" y="136017"/>
                    <a:pt x="19558" y="88900"/>
                    <a:pt x="54229" y="54229"/>
                  </a:cubicBezTo>
                  <a:cubicBezTo>
                    <a:pt x="88900" y="19558"/>
                    <a:pt x="136017" y="0"/>
                    <a:pt x="185039" y="0"/>
                  </a:cubicBezTo>
                  <a:close/>
                </a:path>
              </a:pathLst>
            </a:custGeom>
            <a:blipFill>
              <a:blip r:embed="rId4"/>
              <a:stretch>
                <a:fillRect l="-19988" r="-19988"/>
              </a:stretch>
            </a:blipFill>
          </p:spPr>
          <p:txBody>
            <a:bodyPr/>
            <a:lstStyle/>
            <a:p>
              <a:endParaRPr lang="el-GR"/>
            </a:p>
          </p:txBody>
        </p:sp>
      </p:grpSp>
      <p:sp>
        <p:nvSpPr>
          <p:cNvPr id="7" name="Freeform 7"/>
          <p:cNvSpPr/>
          <p:nvPr/>
        </p:nvSpPr>
        <p:spPr>
          <a:xfrm>
            <a:off x="2377745" y="2553976"/>
            <a:ext cx="188566" cy="215503"/>
          </a:xfrm>
          <a:custGeom>
            <a:avLst/>
            <a:gdLst/>
            <a:ahLst/>
            <a:cxnLst/>
            <a:rect l="l" t="t" r="r" b="b"/>
            <a:pathLst>
              <a:path w="188566" h="215503">
                <a:moveTo>
                  <a:pt x="0" y="0"/>
                </a:moveTo>
                <a:lnTo>
                  <a:pt x="188566" y="0"/>
                </a:lnTo>
                <a:lnTo>
                  <a:pt x="188566" y="215503"/>
                </a:lnTo>
                <a:lnTo>
                  <a:pt x="0" y="21550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l-GR"/>
          </a:p>
        </p:txBody>
      </p:sp>
      <p:sp>
        <p:nvSpPr>
          <p:cNvPr id="8" name="TextBox 8"/>
          <p:cNvSpPr txBox="1"/>
          <p:nvPr/>
        </p:nvSpPr>
        <p:spPr>
          <a:xfrm>
            <a:off x="3198133" y="1904086"/>
            <a:ext cx="8558003" cy="1781975"/>
          </a:xfrm>
          <a:prstGeom prst="rect">
            <a:avLst/>
          </a:prstGeom>
        </p:spPr>
        <p:txBody>
          <a:bodyPr lIns="0" tIns="0" rIns="0" bIns="0" rtlCol="0" anchor="t">
            <a:spAutoFit/>
          </a:bodyPr>
          <a:lstStyle/>
          <a:p>
            <a:pPr algn="l">
              <a:lnSpc>
                <a:spcPts val="13497"/>
              </a:lnSpc>
            </a:pPr>
            <a:r>
              <a:rPr lang="en-US" sz="13496" b="1" spc="-809">
                <a:solidFill>
                  <a:srgbClr val="C1FF72"/>
                </a:solidFill>
                <a:latin typeface="Poppins Bold"/>
                <a:ea typeface="Poppins Bold"/>
                <a:cs typeface="Poppins Bold"/>
                <a:sym typeface="Poppins Bold"/>
              </a:rPr>
              <a:t>GREEN</a:t>
            </a:r>
          </a:p>
        </p:txBody>
      </p:sp>
      <p:sp>
        <p:nvSpPr>
          <p:cNvPr id="9" name="TextBox 9"/>
          <p:cNvSpPr txBox="1"/>
          <p:nvPr/>
        </p:nvSpPr>
        <p:spPr>
          <a:xfrm>
            <a:off x="8895178" y="1904086"/>
            <a:ext cx="8938270" cy="1781975"/>
          </a:xfrm>
          <a:prstGeom prst="rect">
            <a:avLst/>
          </a:prstGeom>
        </p:spPr>
        <p:txBody>
          <a:bodyPr lIns="0" tIns="0" rIns="0" bIns="0" rtlCol="0" anchor="t">
            <a:spAutoFit/>
          </a:bodyPr>
          <a:lstStyle/>
          <a:p>
            <a:pPr algn="l">
              <a:lnSpc>
                <a:spcPts val="13497"/>
              </a:lnSpc>
            </a:pPr>
            <a:r>
              <a:rPr lang="en-US" sz="13496" spc="-809">
                <a:solidFill>
                  <a:srgbClr val="FFFFFF"/>
                </a:solidFill>
                <a:latin typeface="Poppins"/>
                <a:ea typeface="Poppins"/>
                <a:cs typeface="Poppins"/>
                <a:sym typeface="Poppins"/>
              </a:rPr>
              <a:t>BUSINESS</a:t>
            </a:r>
          </a:p>
        </p:txBody>
      </p:sp>
      <p:sp>
        <p:nvSpPr>
          <p:cNvPr id="10" name="TextBox 10"/>
          <p:cNvSpPr txBox="1"/>
          <p:nvPr/>
        </p:nvSpPr>
        <p:spPr>
          <a:xfrm>
            <a:off x="8097850" y="4804029"/>
            <a:ext cx="8998991" cy="1973771"/>
          </a:xfrm>
          <a:prstGeom prst="rect">
            <a:avLst/>
          </a:prstGeom>
        </p:spPr>
        <p:txBody>
          <a:bodyPr lIns="0" tIns="0" rIns="0" bIns="0" rtlCol="0" anchor="t">
            <a:spAutoFit/>
          </a:bodyPr>
          <a:lstStyle/>
          <a:p>
            <a:pPr algn="ctr">
              <a:lnSpc>
                <a:spcPts val="3006"/>
              </a:lnSpc>
            </a:pPr>
            <a:r>
              <a:rPr lang="en-US" sz="2147">
                <a:solidFill>
                  <a:srgbClr val="000000"/>
                </a:solidFill>
                <a:latin typeface="Poppins"/>
                <a:ea typeface="Poppins"/>
                <a:cs typeface="Poppins"/>
                <a:sym typeface="Poppins"/>
              </a:rPr>
              <a:t>“Green businesses incorporate principles of sustainability into their business decisions in order to reduce their negative impacts on the global or local environment. They do this by selling environmentally friendly products or by greening their processes to make them more environmentally sustainable”</a:t>
            </a:r>
          </a:p>
        </p:txBody>
      </p:sp>
      <p:sp>
        <p:nvSpPr>
          <p:cNvPr id="11" name="Freeform 11"/>
          <p:cNvSpPr/>
          <p:nvPr/>
        </p:nvSpPr>
        <p:spPr>
          <a:xfrm>
            <a:off x="9948682" y="7163743"/>
            <a:ext cx="8684181" cy="3628863"/>
          </a:xfrm>
          <a:custGeom>
            <a:avLst/>
            <a:gdLst/>
            <a:ahLst/>
            <a:cxnLst/>
            <a:rect l="l" t="t" r="r" b="b"/>
            <a:pathLst>
              <a:path w="8684181" h="3628863">
                <a:moveTo>
                  <a:pt x="0" y="0"/>
                </a:moveTo>
                <a:lnTo>
                  <a:pt x="8684180" y="0"/>
                </a:lnTo>
                <a:lnTo>
                  <a:pt x="8684180" y="3628863"/>
                </a:lnTo>
                <a:lnTo>
                  <a:pt x="0" y="36288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l-GR"/>
          </a:p>
        </p:txBody>
      </p:sp>
      <p:sp>
        <p:nvSpPr>
          <p:cNvPr id="12" name="Freeform 12"/>
          <p:cNvSpPr/>
          <p:nvPr/>
        </p:nvSpPr>
        <p:spPr>
          <a:xfrm>
            <a:off x="12433599" y="-110950"/>
            <a:ext cx="2533337" cy="2533337"/>
          </a:xfrm>
          <a:custGeom>
            <a:avLst/>
            <a:gdLst/>
            <a:ahLst/>
            <a:cxnLst/>
            <a:rect l="l" t="t" r="r" b="b"/>
            <a:pathLst>
              <a:path w="2533337" h="2533337">
                <a:moveTo>
                  <a:pt x="0" y="0"/>
                </a:moveTo>
                <a:lnTo>
                  <a:pt x="2533337" y="0"/>
                </a:lnTo>
                <a:lnTo>
                  <a:pt x="2533337" y="2533337"/>
                </a:lnTo>
                <a:lnTo>
                  <a:pt x="0" y="2533337"/>
                </a:lnTo>
                <a:lnTo>
                  <a:pt x="0" y="0"/>
                </a:lnTo>
                <a:close/>
              </a:path>
            </a:pathLst>
          </a:custGeom>
          <a:blipFill>
            <a:blip r:embed="rId7"/>
            <a:stretch>
              <a:fillRect/>
            </a:stretch>
          </a:blipFill>
        </p:spPr>
        <p:txBody>
          <a:bodyPr/>
          <a:lstStyle/>
          <a:p>
            <a:endParaRPr lang="el-GR"/>
          </a:p>
        </p:txBody>
      </p:sp>
      <p:sp>
        <p:nvSpPr>
          <p:cNvPr id="13" name="Freeform 13"/>
          <p:cNvSpPr/>
          <p:nvPr/>
        </p:nvSpPr>
        <p:spPr>
          <a:xfrm>
            <a:off x="14966936" y="487347"/>
            <a:ext cx="2651944" cy="1082706"/>
          </a:xfrm>
          <a:custGeom>
            <a:avLst/>
            <a:gdLst/>
            <a:ahLst/>
            <a:cxnLst/>
            <a:rect l="l" t="t" r="r" b="b"/>
            <a:pathLst>
              <a:path w="2651944" h="1082706">
                <a:moveTo>
                  <a:pt x="0" y="0"/>
                </a:moveTo>
                <a:lnTo>
                  <a:pt x="2651944" y="0"/>
                </a:lnTo>
                <a:lnTo>
                  <a:pt x="2651944" y="1082706"/>
                </a:lnTo>
                <a:lnTo>
                  <a:pt x="0" y="1082706"/>
                </a:lnTo>
                <a:lnTo>
                  <a:pt x="0" y="0"/>
                </a:lnTo>
                <a:close/>
              </a:path>
            </a:pathLst>
          </a:custGeom>
          <a:blipFill>
            <a:blip r:embed="rId8"/>
            <a:stretch>
              <a:fillRect/>
            </a:stretch>
          </a:blipFill>
        </p:spPr>
        <p:txBody>
          <a:bodyPr/>
          <a:lstStyle/>
          <a:p>
            <a:endParaRPr lang="el-G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941260"/>
            <a:ext cx="7140797" cy="2985316"/>
          </a:xfrm>
          <a:prstGeom prst="rect">
            <a:avLst/>
          </a:prstGeom>
        </p:spPr>
        <p:txBody>
          <a:bodyPr lIns="0" tIns="0" rIns="0" bIns="0" rtlCol="0" anchor="t">
            <a:spAutoFit/>
          </a:bodyPr>
          <a:lstStyle/>
          <a:p>
            <a:pPr algn="l">
              <a:lnSpc>
                <a:spcPts val="7756"/>
              </a:lnSpc>
            </a:pPr>
            <a:r>
              <a:rPr lang="en-US" sz="7756" b="1" spc="-465">
                <a:solidFill>
                  <a:srgbClr val="0A3022"/>
                </a:solidFill>
                <a:latin typeface="Poppins Bold"/>
                <a:ea typeface="Poppins Bold"/>
                <a:cs typeface="Poppins Bold"/>
                <a:sym typeface="Poppins Bold"/>
              </a:rPr>
              <a:t>WHY GREEN BUSINESS MATTERS </a:t>
            </a:r>
          </a:p>
        </p:txBody>
      </p:sp>
      <p:sp>
        <p:nvSpPr>
          <p:cNvPr id="3" name="TextBox 3"/>
          <p:cNvSpPr txBox="1"/>
          <p:nvPr/>
        </p:nvSpPr>
        <p:spPr>
          <a:xfrm>
            <a:off x="1028700" y="4078976"/>
            <a:ext cx="7140797" cy="2006756"/>
          </a:xfrm>
          <a:prstGeom prst="rect">
            <a:avLst/>
          </a:prstGeom>
        </p:spPr>
        <p:txBody>
          <a:bodyPr lIns="0" tIns="0" rIns="0" bIns="0" rtlCol="0" anchor="t">
            <a:spAutoFit/>
          </a:bodyPr>
          <a:lstStyle/>
          <a:p>
            <a:pPr algn="l">
              <a:lnSpc>
                <a:spcPts val="7756"/>
              </a:lnSpc>
            </a:pPr>
            <a:r>
              <a:rPr lang="en-US" sz="7756" b="1" spc="-465">
                <a:solidFill>
                  <a:srgbClr val="3D7A64"/>
                </a:solidFill>
                <a:latin typeface="Poppins Bold"/>
                <a:ea typeface="Poppins Bold"/>
                <a:cs typeface="Poppins Bold"/>
                <a:sym typeface="Poppins Bold"/>
              </a:rPr>
              <a:t>IN TODAY’S WORLD?</a:t>
            </a:r>
          </a:p>
        </p:txBody>
      </p:sp>
      <p:sp>
        <p:nvSpPr>
          <p:cNvPr id="4" name="Freeform 4"/>
          <p:cNvSpPr/>
          <p:nvPr/>
        </p:nvSpPr>
        <p:spPr>
          <a:xfrm>
            <a:off x="12816611" y="7347928"/>
            <a:ext cx="5816251" cy="3444669"/>
          </a:xfrm>
          <a:custGeom>
            <a:avLst/>
            <a:gdLst/>
            <a:ahLst/>
            <a:cxnLst/>
            <a:rect l="l" t="t" r="r" b="b"/>
            <a:pathLst>
              <a:path w="5816251" h="3444669">
                <a:moveTo>
                  <a:pt x="0" y="0"/>
                </a:moveTo>
                <a:lnTo>
                  <a:pt x="5816251" y="0"/>
                </a:lnTo>
                <a:lnTo>
                  <a:pt x="5816251" y="3444669"/>
                </a:lnTo>
                <a:lnTo>
                  <a:pt x="0" y="3444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l-GR"/>
          </a:p>
        </p:txBody>
      </p:sp>
      <p:grpSp>
        <p:nvGrpSpPr>
          <p:cNvPr id="5" name="Group 5"/>
          <p:cNvGrpSpPr/>
          <p:nvPr/>
        </p:nvGrpSpPr>
        <p:grpSpPr>
          <a:xfrm>
            <a:off x="612648" y="6301473"/>
            <a:ext cx="6827777" cy="9525"/>
            <a:chOff x="0" y="0"/>
            <a:chExt cx="9103703" cy="12700"/>
          </a:xfrm>
        </p:grpSpPr>
        <p:sp>
          <p:nvSpPr>
            <p:cNvPr id="6" name="Freeform 6"/>
            <p:cNvSpPr/>
            <p:nvPr/>
          </p:nvSpPr>
          <p:spPr>
            <a:xfrm>
              <a:off x="6350" y="0"/>
              <a:ext cx="9091041" cy="12700"/>
            </a:xfrm>
            <a:custGeom>
              <a:avLst/>
              <a:gdLst/>
              <a:ahLst/>
              <a:cxnLst/>
              <a:rect l="l" t="t" r="r" b="b"/>
              <a:pathLst>
                <a:path w="9091041" h="12700">
                  <a:moveTo>
                    <a:pt x="0" y="0"/>
                  </a:moveTo>
                  <a:lnTo>
                    <a:pt x="9091041" y="0"/>
                  </a:lnTo>
                  <a:lnTo>
                    <a:pt x="9091041" y="12700"/>
                  </a:lnTo>
                  <a:lnTo>
                    <a:pt x="0" y="12700"/>
                  </a:lnTo>
                  <a:close/>
                </a:path>
              </a:pathLst>
            </a:custGeom>
            <a:solidFill>
              <a:srgbClr val="0A3022"/>
            </a:solidFill>
          </p:spPr>
          <p:txBody>
            <a:bodyPr/>
            <a:lstStyle/>
            <a:p>
              <a:endParaRPr lang="el-GR"/>
            </a:p>
          </p:txBody>
        </p:sp>
      </p:grpSp>
      <p:sp>
        <p:nvSpPr>
          <p:cNvPr id="7" name="TextBox 7"/>
          <p:cNvSpPr txBox="1"/>
          <p:nvPr/>
        </p:nvSpPr>
        <p:spPr>
          <a:xfrm>
            <a:off x="7563221" y="918086"/>
            <a:ext cx="10724779" cy="1399537"/>
          </a:xfrm>
          <a:prstGeom prst="rect">
            <a:avLst/>
          </a:prstGeom>
        </p:spPr>
        <p:txBody>
          <a:bodyPr lIns="0" tIns="0" rIns="0" bIns="0" rtlCol="0" anchor="t">
            <a:spAutoFit/>
          </a:bodyPr>
          <a:lstStyle/>
          <a:p>
            <a:pPr algn="just">
              <a:lnSpc>
                <a:spcPts val="2659"/>
              </a:lnSpc>
            </a:pPr>
            <a:r>
              <a:rPr lang="en-US" sz="1899" b="1" u="sng">
                <a:solidFill>
                  <a:srgbClr val="000000"/>
                </a:solidFill>
                <a:latin typeface="Poppins Bold"/>
                <a:ea typeface="Poppins Bold"/>
                <a:cs typeface="Poppins Bold"/>
                <a:sym typeface="Poppins Bold"/>
              </a:rPr>
              <a:t>Stay ahead of environmental regulation</a:t>
            </a:r>
          </a:p>
          <a:p>
            <a:pPr algn="just">
              <a:lnSpc>
                <a:spcPts val="2659"/>
              </a:lnSpc>
            </a:pPr>
            <a:r>
              <a:rPr lang="en-US" sz="1899">
                <a:solidFill>
                  <a:srgbClr val="000000"/>
                </a:solidFill>
                <a:latin typeface="Poppins"/>
                <a:ea typeface="Poppins"/>
                <a:cs typeface="Poppins"/>
                <a:sym typeface="Poppins"/>
              </a:rPr>
              <a:t>Environmental regulation is becoming more and more stringent. Green businesses can reap the benefits of staying ahead of environmental regulation.</a:t>
            </a:r>
          </a:p>
          <a:p>
            <a:pPr algn="ctr">
              <a:lnSpc>
                <a:spcPts val="2659"/>
              </a:lnSpc>
            </a:pPr>
            <a:endParaRPr lang="en-US" sz="1899">
              <a:solidFill>
                <a:srgbClr val="000000"/>
              </a:solidFill>
              <a:latin typeface="Poppins"/>
              <a:ea typeface="Poppins"/>
              <a:cs typeface="Poppins"/>
              <a:sym typeface="Poppins"/>
            </a:endParaRPr>
          </a:p>
        </p:txBody>
      </p:sp>
      <p:sp>
        <p:nvSpPr>
          <p:cNvPr id="8" name="TextBox 8"/>
          <p:cNvSpPr txBox="1"/>
          <p:nvPr/>
        </p:nvSpPr>
        <p:spPr>
          <a:xfrm>
            <a:off x="7563221" y="2240223"/>
            <a:ext cx="8941746" cy="1066162"/>
          </a:xfrm>
          <a:prstGeom prst="rect">
            <a:avLst/>
          </a:prstGeom>
        </p:spPr>
        <p:txBody>
          <a:bodyPr lIns="0" tIns="0" rIns="0" bIns="0" rtlCol="0" anchor="t">
            <a:spAutoFit/>
          </a:bodyPr>
          <a:lstStyle/>
          <a:p>
            <a:pPr algn="l">
              <a:lnSpc>
                <a:spcPts val="2659"/>
              </a:lnSpc>
            </a:pPr>
            <a:r>
              <a:rPr lang="en-US" sz="1899" b="1" u="sng">
                <a:solidFill>
                  <a:srgbClr val="000000"/>
                </a:solidFill>
                <a:latin typeface="Poppins Bold"/>
                <a:ea typeface="Poppins Bold"/>
                <a:cs typeface="Poppins Bold"/>
                <a:sym typeface="Poppins Bold"/>
              </a:rPr>
              <a:t>Access new markets</a:t>
            </a:r>
          </a:p>
          <a:p>
            <a:pPr algn="l">
              <a:lnSpc>
                <a:spcPts val="2659"/>
              </a:lnSpc>
            </a:pPr>
            <a:r>
              <a:rPr lang="en-US" sz="1899">
                <a:solidFill>
                  <a:srgbClr val="000000"/>
                </a:solidFill>
                <a:latin typeface="Poppins"/>
                <a:ea typeface="Poppins"/>
                <a:cs typeface="Poppins"/>
                <a:sym typeface="Poppins"/>
              </a:rPr>
              <a:t>There is an increasing demand for green products and services worldwide</a:t>
            </a:r>
          </a:p>
          <a:p>
            <a:pPr algn="ctr">
              <a:lnSpc>
                <a:spcPts val="2659"/>
              </a:lnSpc>
            </a:pPr>
            <a:endParaRPr lang="en-US" sz="1899">
              <a:solidFill>
                <a:srgbClr val="000000"/>
              </a:solidFill>
              <a:latin typeface="Poppins"/>
              <a:ea typeface="Poppins"/>
              <a:cs typeface="Poppins"/>
              <a:sym typeface="Poppins"/>
            </a:endParaRPr>
          </a:p>
        </p:txBody>
      </p:sp>
      <p:sp>
        <p:nvSpPr>
          <p:cNvPr id="9" name="TextBox 9"/>
          <p:cNvSpPr txBox="1"/>
          <p:nvPr/>
        </p:nvSpPr>
        <p:spPr>
          <a:xfrm>
            <a:off x="7563221" y="3273247"/>
            <a:ext cx="8941746" cy="1732912"/>
          </a:xfrm>
          <a:prstGeom prst="rect">
            <a:avLst/>
          </a:prstGeom>
        </p:spPr>
        <p:txBody>
          <a:bodyPr lIns="0" tIns="0" rIns="0" bIns="0" rtlCol="0" anchor="t">
            <a:spAutoFit/>
          </a:bodyPr>
          <a:lstStyle/>
          <a:p>
            <a:pPr algn="l">
              <a:lnSpc>
                <a:spcPts val="2659"/>
              </a:lnSpc>
            </a:pPr>
            <a:r>
              <a:rPr lang="en-US" sz="1899" b="1" u="sng">
                <a:solidFill>
                  <a:srgbClr val="000000"/>
                </a:solidFill>
                <a:latin typeface="Poppins Bold"/>
                <a:ea typeface="Poppins Bold"/>
                <a:cs typeface="Poppins Bold"/>
                <a:sym typeface="Poppins Bold"/>
              </a:rPr>
              <a:t>Access to finance</a:t>
            </a:r>
          </a:p>
          <a:p>
            <a:pPr algn="l">
              <a:lnSpc>
                <a:spcPts val="2659"/>
              </a:lnSpc>
            </a:pPr>
            <a:r>
              <a:rPr lang="en-US" sz="1899">
                <a:solidFill>
                  <a:srgbClr val="000000"/>
                </a:solidFill>
                <a:latin typeface="Poppins"/>
                <a:ea typeface="Poppins"/>
                <a:cs typeface="Poppins"/>
                <a:sym typeface="Poppins"/>
              </a:rPr>
              <a:t>Green businesses may be able to attract certain types of financing options for their green business ideas</a:t>
            </a:r>
          </a:p>
          <a:p>
            <a:pPr algn="l">
              <a:lnSpc>
                <a:spcPts val="2659"/>
              </a:lnSpc>
            </a:pPr>
            <a:r>
              <a:rPr lang="en-US" sz="1899">
                <a:solidFill>
                  <a:srgbClr val="000000"/>
                </a:solidFill>
                <a:latin typeface="Poppins"/>
                <a:ea typeface="Poppins"/>
                <a:cs typeface="Poppins"/>
                <a:sym typeface="Poppins"/>
              </a:rPr>
              <a:t>that are not be available for conventional business idease</a:t>
            </a:r>
          </a:p>
          <a:p>
            <a:pPr algn="l">
              <a:lnSpc>
                <a:spcPts val="2659"/>
              </a:lnSpc>
            </a:pPr>
            <a:endParaRPr lang="en-US" sz="1899">
              <a:solidFill>
                <a:srgbClr val="000000"/>
              </a:solidFill>
              <a:latin typeface="Poppins"/>
              <a:ea typeface="Poppins"/>
              <a:cs typeface="Poppins"/>
              <a:sym typeface="Poppins"/>
            </a:endParaRPr>
          </a:p>
        </p:txBody>
      </p:sp>
      <p:sp>
        <p:nvSpPr>
          <p:cNvPr id="10" name="TextBox 10"/>
          <p:cNvSpPr txBox="1"/>
          <p:nvPr/>
        </p:nvSpPr>
        <p:spPr>
          <a:xfrm>
            <a:off x="7563221" y="4891859"/>
            <a:ext cx="10724779" cy="1452629"/>
          </a:xfrm>
          <a:prstGeom prst="rect">
            <a:avLst/>
          </a:prstGeom>
        </p:spPr>
        <p:txBody>
          <a:bodyPr lIns="0" tIns="0" rIns="0" bIns="0" rtlCol="0" anchor="t">
            <a:spAutoFit/>
          </a:bodyPr>
          <a:lstStyle/>
          <a:p>
            <a:pPr algn="l">
              <a:lnSpc>
                <a:spcPts val="2659"/>
              </a:lnSpc>
            </a:pPr>
            <a:r>
              <a:rPr lang="en-US" sz="1899" b="1" u="sng">
                <a:solidFill>
                  <a:srgbClr val="000000"/>
                </a:solidFill>
                <a:latin typeface="Poppins Bold"/>
                <a:ea typeface="Poppins Bold"/>
                <a:cs typeface="Poppins Bold"/>
                <a:sym typeface="Poppins Bold"/>
              </a:rPr>
              <a:t>Reduce costs</a:t>
            </a:r>
          </a:p>
          <a:p>
            <a:pPr algn="l">
              <a:lnSpc>
                <a:spcPts val="2659"/>
              </a:lnSpc>
            </a:pPr>
            <a:r>
              <a:rPr lang="en-US" sz="1899">
                <a:solidFill>
                  <a:srgbClr val="000000"/>
                </a:solidFill>
                <a:latin typeface="Poppins"/>
                <a:ea typeface="Poppins"/>
                <a:cs typeface="Poppins"/>
                <a:sym typeface="Poppins"/>
              </a:rPr>
              <a:t>These cost reductions generally arise from efficiency gains when less inputs are required to produce the same output.</a:t>
            </a:r>
          </a:p>
          <a:p>
            <a:pPr algn="ctr">
              <a:lnSpc>
                <a:spcPts val="3108"/>
              </a:lnSpc>
            </a:pPr>
            <a:endParaRPr lang="en-US" sz="1899">
              <a:solidFill>
                <a:srgbClr val="000000"/>
              </a:solidFill>
              <a:latin typeface="Poppins"/>
              <a:ea typeface="Poppins"/>
              <a:cs typeface="Poppins"/>
              <a:sym typeface="Poppins"/>
            </a:endParaRPr>
          </a:p>
        </p:txBody>
      </p:sp>
      <p:sp>
        <p:nvSpPr>
          <p:cNvPr id="11" name="TextBox 11"/>
          <p:cNvSpPr txBox="1"/>
          <p:nvPr/>
        </p:nvSpPr>
        <p:spPr>
          <a:xfrm>
            <a:off x="7563221" y="6068406"/>
            <a:ext cx="10724779" cy="1399537"/>
          </a:xfrm>
          <a:prstGeom prst="rect">
            <a:avLst/>
          </a:prstGeom>
        </p:spPr>
        <p:txBody>
          <a:bodyPr lIns="0" tIns="0" rIns="0" bIns="0" rtlCol="0" anchor="t">
            <a:spAutoFit/>
          </a:bodyPr>
          <a:lstStyle/>
          <a:p>
            <a:pPr algn="l">
              <a:lnSpc>
                <a:spcPts val="2659"/>
              </a:lnSpc>
            </a:pPr>
            <a:r>
              <a:rPr lang="en-US" sz="1899" b="1" u="sng">
                <a:solidFill>
                  <a:srgbClr val="000000"/>
                </a:solidFill>
                <a:latin typeface="Poppins Bold"/>
                <a:ea typeface="Poppins Bold"/>
                <a:cs typeface="Poppins Bold"/>
                <a:sym typeface="Poppins Bold"/>
              </a:rPr>
              <a:t>Improve quality</a:t>
            </a:r>
          </a:p>
          <a:p>
            <a:pPr algn="l">
              <a:lnSpc>
                <a:spcPts val="2659"/>
              </a:lnSpc>
            </a:pPr>
            <a:r>
              <a:rPr lang="en-US" sz="1899">
                <a:solidFill>
                  <a:srgbClr val="000000"/>
                </a:solidFill>
                <a:latin typeface="Poppins"/>
                <a:ea typeface="Poppins"/>
                <a:cs typeface="Poppins"/>
                <a:sym typeface="Poppins"/>
              </a:rPr>
              <a:t>Green products and services can therefore improve the value proposition of the enterprise and improve its bottom line.</a:t>
            </a:r>
          </a:p>
          <a:p>
            <a:pPr algn="ctr">
              <a:lnSpc>
                <a:spcPts val="2659"/>
              </a:lnSpc>
            </a:pPr>
            <a:endParaRPr lang="en-US" sz="1899">
              <a:solidFill>
                <a:srgbClr val="000000"/>
              </a:solidFill>
              <a:latin typeface="Poppins"/>
              <a:ea typeface="Poppins"/>
              <a:cs typeface="Poppins"/>
              <a:sym typeface="Poppins"/>
            </a:endParaRPr>
          </a:p>
        </p:txBody>
      </p:sp>
      <p:sp>
        <p:nvSpPr>
          <p:cNvPr id="12" name="Freeform 12"/>
          <p:cNvSpPr/>
          <p:nvPr/>
        </p:nvSpPr>
        <p:spPr>
          <a:xfrm>
            <a:off x="0" y="7886700"/>
            <a:ext cx="2533337" cy="2533337"/>
          </a:xfrm>
          <a:custGeom>
            <a:avLst/>
            <a:gdLst/>
            <a:ahLst/>
            <a:cxnLst/>
            <a:rect l="l" t="t" r="r" b="b"/>
            <a:pathLst>
              <a:path w="2533337" h="2533337">
                <a:moveTo>
                  <a:pt x="0" y="0"/>
                </a:moveTo>
                <a:lnTo>
                  <a:pt x="2533337" y="0"/>
                </a:lnTo>
                <a:lnTo>
                  <a:pt x="2533337" y="2533337"/>
                </a:lnTo>
                <a:lnTo>
                  <a:pt x="0" y="2533337"/>
                </a:lnTo>
                <a:lnTo>
                  <a:pt x="0" y="0"/>
                </a:lnTo>
                <a:close/>
              </a:path>
            </a:pathLst>
          </a:custGeom>
          <a:blipFill>
            <a:blip r:embed="rId3"/>
            <a:stretch>
              <a:fillRect/>
            </a:stretch>
          </a:blipFill>
        </p:spPr>
        <p:txBody>
          <a:bodyPr/>
          <a:lstStyle/>
          <a:p>
            <a:endParaRPr lang="el-GR"/>
          </a:p>
        </p:txBody>
      </p:sp>
      <p:sp>
        <p:nvSpPr>
          <p:cNvPr id="13" name="Freeform 13"/>
          <p:cNvSpPr/>
          <p:nvPr/>
        </p:nvSpPr>
        <p:spPr>
          <a:xfrm>
            <a:off x="2700578" y="8528909"/>
            <a:ext cx="2651944" cy="1082706"/>
          </a:xfrm>
          <a:custGeom>
            <a:avLst/>
            <a:gdLst/>
            <a:ahLst/>
            <a:cxnLst/>
            <a:rect l="l" t="t" r="r" b="b"/>
            <a:pathLst>
              <a:path w="2651944" h="1082706">
                <a:moveTo>
                  <a:pt x="0" y="0"/>
                </a:moveTo>
                <a:lnTo>
                  <a:pt x="2651943" y="0"/>
                </a:lnTo>
                <a:lnTo>
                  <a:pt x="2651943" y="1082706"/>
                </a:lnTo>
                <a:lnTo>
                  <a:pt x="0" y="1082706"/>
                </a:lnTo>
                <a:lnTo>
                  <a:pt x="0" y="0"/>
                </a:lnTo>
                <a:close/>
              </a:path>
            </a:pathLst>
          </a:custGeom>
          <a:blipFill>
            <a:blip r:embed="rId4"/>
            <a:stretch>
              <a:fillRect/>
            </a:stretch>
          </a:blipFill>
        </p:spPr>
        <p:txBody>
          <a:bodyPr/>
          <a:lstStyle/>
          <a:p>
            <a:endParaRPr lang="el-G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53773" y="554241"/>
            <a:ext cx="5131813" cy="3623405"/>
          </a:xfrm>
          <a:prstGeom prst="rect">
            <a:avLst/>
          </a:prstGeom>
        </p:spPr>
        <p:txBody>
          <a:bodyPr lIns="0" tIns="0" rIns="0" bIns="0" rtlCol="0" anchor="t">
            <a:spAutoFit/>
          </a:bodyPr>
          <a:lstStyle/>
          <a:p>
            <a:pPr algn="l">
              <a:lnSpc>
                <a:spcPts val="7039"/>
              </a:lnSpc>
            </a:pPr>
            <a:r>
              <a:rPr lang="en-US" sz="7040" b="1" spc="-422">
                <a:solidFill>
                  <a:srgbClr val="0A3022"/>
                </a:solidFill>
                <a:latin typeface="Poppins Bold"/>
                <a:ea typeface="Poppins Bold"/>
                <a:cs typeface="Poppins Bold"/>
                <a:sym typeface="Poppins Bold"/>
              </a:rPr>
              <a:t>WHY GREEN BUSINESS MAKES </a:t>
            </a:r>
          </a:p>
          <a:p>
            <a:pPr algn="l">
              <a:lnSpc>
                <a:spcPts val="7039"/>
              </a:lnSpc>
            </a:pPr>
            <a:endParaRPr lang="en-US" sz="7040" b="1" spc="-422">
              <a:solidFill>
                <a:srgbClr val="0A3022"/>
              </a:solidFill>
              <a:latin typeface="Poppins Bold"/>
              <a:ea typeface="Poppins Bold"/>
              <a:cs typeface="Poppins Bold"/>
              <a:sym typeface="Poppins Bold"/>
            </a:endParaRPr>
          </a:p>
        </p:txBody>
      </p:sp>
      <p:sp>
        <p:nvSpPr>
          <p:cNvPr id="3" name="Freeform 3"/>
          <p:cNvSpPr/>
          <p:nvPr/>
        </p:nvSpPr>
        <p:spPr>
          <a:xfrm>
            <a:off x="1010622" y="4272658"/>
            <a:ext cx="9157897" cy="6450311"/>
          </a:xfrm>
          <a:custGeom>
            <a:avLst/>
            <a:gdLst/>
            <a:ahLst/>
            <a:cxnLst/>
            <a:rect l="l" t="t" r="r" b="b"/>
            <a:pathLst>
              <a:path w="9157897" h="6450311">
                <a:moveTo>
                  <a:pt x="0" y="0"/>
                </a:moveTo>
                <a:lnTo>
                  <a:pt x="9157897" y="0"/>
                </a:lnTo>
                <a:lnTo>
                  <a:pt x="9157897" y="6450311"/>
                </a:lnTo>
                <a:lnTo>
                  <a:pt x="0" y="6450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l-GR"/>
          </a:p>
        </p:txBody>
      </p:sp>
      <p:sp>
        <p:nvSpPr>
          <p:cNvPr id="4" name="TextBox 4"/>
          <p:cNvSpPr txBox="1"/>
          <p:nvPr/>
        </p:nvSpPr>
        <p:spPr>
          <a:xfrm>
            <a:off x="4201830" y="2341474"/>
            <a:ext cx="4697406" cy="1836163"/>
          </a:xfrm>
          <a:prstGeom prst="rect">
            <a:avLst/>
          </a:prstGeom>
        </p:spPr>
        <p:txBody>
          <a:bodyPr lIns="0" tIns="0" rIns="0" bIns="0" rtlCol="0" anchor="t">
            <a:spAutoFit/>
          </a:bodyPr>
          <a:lstStyle/>
          <a:p>
            <a:pPr algn="l">
              <a:lnSpc>
                <a:spcPts val="7039"/>
              </a:lnSpc>
            </a:pPr>
            <a:r>
              <a:rPr lang="en-US" sz="7040" b="1" spc="-422">
                <a:solidFill>
                  <a:srgbClr val="3D7A64"/>
                </a:solidFill>
                <a:latin typeface="Poppins Bold"/>
                <a:ea typeface="Poppins Bold"/>
                <a:cs typeface="Poppins Bold"/>
                <a:sym typeface="Poppins Bold"/>
              </a:rPr>
              <a:t>ECONOMIC SENSE?</a:t>
            </a:r>
          </a:p>
        </p:txBody>
      </p:sp>
      <p:sp>
        <p:nvSpPr>
          <p:cNvPr id="5" name="TextBox 5"/>
          <p:cNvSpPr txBox="1"/>
          <p:nvPr/>
        </p:nvSpPr>
        <p:spPr>
          <a:xfrm>
            <a:off x="12203706" y="4379224"/>
            <a:ext cx="5046745" cy="1085850"/>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Green business practices provide economic benefits like cost savings through energy efficiency, innovation in eco-friendly products, and increased consumer appeal by attracting sustainability-focused customers.</a:t>
            </a:r>
          </a:p>
          <a:p>
            <a:pPr algn="l">
              <a:lnSpc>
                <a:spcPts val="1680"/>
              </a:lnSpc>
            </a:pPr>
            <a:endParaRPr lang="en-US" sz="1399" spc="-27">
              <a:solidFill>
                <a:srgbClr val="0A3022"/>
              </a:solidFill>
              <a:latin typeface="Poppins"/>
              <a:ea typeface="Poppins"/>
              <a:cs typeface="Poppins"/>
              <a:sym typeface="Poppins"/>
            </a:endParaRPr>
          </a:p>
        </p:txBody>
      </p:sp>
      <p:sp>
        <p:nvSpPr>
          <p:cNvPr id="6" name="TextBox 6"/>
          <p:cNvSpPr txBox="1"/>
          <p:nvPr/>
        </p:nvSpPr>
        <p:spPr>
          <a:xfrm>
            <a:off x="12203706" y="3930072"/>
            <a:ext cx="5046745" cy="247650"/>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Competitive Advantages</a:t>
            </a:r>
          </a:p>
        </p:txBody>
      </p:sp>
      <p:sp>
        <p:nvSpPr>
          <p:cNvPr id="7" name="TextBox 7"/>
          <p:cNvSpPr txBox="1"/>
          <p:nvPr/>
        </p:nvSpPr>
        <p:spPr>
          <a:xfrm>
            <a:off x="12194867" y="6485496"/>
            <a:ext cx="5046745" cy="666750"/>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Companies with strong ESG profiles attract more investment and benefit from better financing terms.</a:t>
            </a:r>
          </a:p>
          <a:p>
            <a:pPr algn="l">
              <a:lnSpc>
                <a:spcPts val="1680"/>
              </a:lnSpc>
            </a:pPr>
            <a:endParaRPr lang="en-US" sz="1399" spc="-27">
              <a:solidFill>
                <a:srgbClr val="0A3022"/>
              </a:solidFill>
              <a:latin typeface="Poppins"/>
              <a:ea typeface="Poppins"/>
              <a:cs typeface="Poppins"/>
              <a:sym typeface="Poppins"/>
            </a:endParaRPr>
          </a:p>
        </p:txBody>
      </p:sp>
      <p:sp>
        <p:nvSpPr>
          <p:cNvPr id="8" name="TextBox 8"/>
          <p:cNvSpPr txBox="1"/>
          <p:nvPr/>
        </p:nvSpPr>
        <p:spPr>
          <a:xfrm>
            <a:off x="12194867" y="6036345"/>
            <a:ext cx="5046745" cy="247650"/>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ESG and Investment Trends</a:t>
            </a:r>
          </a:p>
        </p:txBody>
      </p:sp>
      <p:sp>
        <p:nvSpPr>
          <p:cNvPr id="9" name="TextBox 9"/>
          <p:cNvSpPr txBox="1"/>
          <p:nvPr/>
        </p:nvSpPr>
        <p:spPr>
          <a:xfrm>
            <a:off x="12194867" y="8591769"/>
            <a:ext cx="5046745" cy="876300"/>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Green businesses often build stronger brand loyalty by aligning with customers' values and commitments to sustainability.</a:t>
            </a:r>
          </a:p>
          <a:p>
            <a:pPr algn="l">
              <a:lnSpc>
                <a:spcPts val="1680"/>
              </a:lnSpc>
            </a:pPr>
            <a:endParaRPr lang="en-US" sz="1399" spc="-27">
              <a:solidFill>
                <a:srgbClr val="0A3022"/>
              </a:solidFill>
              <a:latin typeface="Poppins"/>
              <a:ea typeface="Poppins"/>
              <a:cs typeface="Poppins"/>
              <a:sym typeface="Poppins"/>
            </a:endParaRPr>
          </a:p>
        </p:txBody>
      </p:sp>
      <p:sp>
        <p:nvSpPr>
          <p:cNvPr id="10" name="TextBox 10"/>
          <p:cNvSpPr txBox="1"/>
          <p:nvPr/>
        </p:nvSpPr>
        <p:spPr>
          <a:xfrm>
            <a:off x="12194867" y="8142627"/>
            <a:ext cx="5046745" cy="247650"/>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Enhanced Brand Loyalty</a:t>
            </a:r>
          </a:p>
        </p:txBody>
      </p:sp>
      <p:grpSp>
        <p:nvGrpSpPr>
          <p:cNvPr id="11" name="Group 11"/>
          <p:cNvGrpSpPr/>
          <p:nvPr/>
        </p:nvGrpSpPr>
        <p:grpSpPr>
          <a:xfrm>
            <a:off x="12225471" y="5550570"/>
            <a:ext cx="5038592" cy="9525"/>
            <a:chOff x="0" y="0"/>
            <a:chExt cx="6718122" cy="12700"/>
          </a:xfrm>
        </p:grpSpPr>
        <p:sp>
          <p:nvSpPr>
            <p:cNvPr id="12" name="Freeform 12"/>
            <p:cNvSpPr/>
            <p:nvPr/>
          </p:nvSpPr>
          <p:spPr>
            <a:xfrm>
              <a:off x="6350" y="0"/>
              <a:ext cx="6705473" cy="12700"/>
            </a:xfrm>
            <a:custGeom>
              <a:avLst/>
              <a:gdLst/>
              <a:ahLst/>
              <a:cxnLst/>
              <a:rect l="l" t="t" r="r" b="b"/>
              <a:pathLst>
                <a:path w="6705473" h="12700">
                  <a:moveTo>
                    <a:pt x="0" y="0"/>
                  </a:moveTo>
                  <a:lnTo>
                    <a:pt x="6705473" y="0"/>
                  </a:lnTo>
                  <a:lnTo>
                    <a:pt x="6705473" y="12700"/>
                  </a:lnTo>
                  <a:lnTo>
                    <a:pt x="0" y="12700"/>
                  </a:lnTo>
                  <a:close/>
                </a:path>
              </a:pathLst>
            </a:custGeom>
            <a:solidFill>
              <a:srgbClr val="0A3022"/>
            </a:solidFill>
          </p:spPr>
          <p:txBody>
            <a:bodyPr/>
            <a:lstStyle/>
            <a:p>
              <a:endParaRPr lang="el-GR"/>
            </a:p>
          </p:txBody>
        </p:sp>
      </p:grpSp>
      <p:grpSp>
        <p:nvGrpSpPr>
          <p:cNvPr id="13" name="Group 13"/>
          <p:cNvGrpSpPr/>
          <p:nvPr/>
        </p:nvGrpSpPr>
        <p:grpSpPr>
          <a:xfrm>
            <a:off x="12207792" y="7666377"/>
            <a:ext cx="5038592" cy="9525"/>
            <a:chOff x="0" y="0"/>
            <a:chExt cx="6718122" cy="12700"/>
          </a:xfrm>
        </p:grpSpPr>
        <p:sp>
          <p:nvSpPr>
            <p:cNvPr id="14" name="Freeform 14"/>
            <p:cNvSpPr/>
            <p:nvPr/>
          </p:nvSpPr>
          <p:spPr>
            <a:xfrm>
              <a:off x="6350" y="0"/>
              <a:ext cx="6705473" cy="12700"/>
            </a:xfrm>
            <a:custGeom>
              <a:avLst/>
              <a:gdLst/>
              <a:ahLst/>
              <a:cxnLst/>
              <a:rect l="l" t="t" r="r" b="b"/>
              <a:pathLst>
                <a:path w="6705473" h="12700">
                  <a:moveTo>
                    <a:pt x="0" y="0"/>
                  </a:moveTo>
                  <a:lnTo>
                    <a:pt x="6705473" y="0"/>
                  </a:lnTo>
                  <a:lnTo>
                    <a:pt x="6705473" y="12700"/>
                  </a:lnTo>
                  <a:lnTo>
                    <a:pt x="0" y="12700"/>
                  </a:lnTo>
                  <a:close/>
                </a:path>
              </a:pathLst>
            </a:custGeom>
            <a:solidFill>
              <a:srgbClr val="0A3022"/>
            </a:solidFill>
          </p:spPr>
          <p:txBody>
            <a:bodyPr/>
            <a:lstStyle/>
            <a:p>
              <a:endParaRPr lang="el-GR"/>
            </a:p>
          </p:txBody>
        </p:sp>
      </p:grpSp>
      <p:grpSp>
        <p:nvGrpSpPr>
          <p:cNvPr id="15" name="Group 15"/>
          <p:cNvGrpSpPr/>
          <p:nvPr/>
        </p:nvGrpSpPr>
        <p:grpSpPr>
          <a:xfrm>
            <a:off x="1571501" y="4875667"/>
            <a:ext cx="8036119" cy="5977757"/>
            <a:chOff x="0" y="0"/>
            <a:chExt cx="10714825" cy="7970342"/>
          </a:xfrm>
        </p:grpSpPr>
        <p:sp>
          <p:nvSpPr>
            <p:cNvPr id="16" name="Freeform 16"/>
            <p:cNvSpPr/>
            <p:nvPr/>
          </p:nvSpPr>
          <p:spPr>
            <a:xfrm>
              <a:off x="0" y="0"/>
              <a:ext cx="10714736" cy="7970265"/>
            </a:xfrm>
            <a:custGeom>
              <a:avLst/>
              <a:gdLst/>
              <a:ahLst/>
              <a:cxnLst/>
              <a:rect l="l" t="t" r="r" b="b"/>
              <a:pathLst>
                <a:path w="10714736" h="7970265">
                  <a:moveTo>
                    <a:pt x="193548" y="0"/>
                  </a:moveTo>
                  <a:lnTo>
                    <a:pt x="10521188" y="0"/>
                  </a:lnTo>
                  <a:cubicBezTo>
                    <a:pt x="10572497" y="0"/>
                    <a:pt x="10621772" y="20447"/>
                    <a:pt x="10658094" y="56642"/>
                  </a:cubicBezTo>
                  <a:cubicBezTo>
                    <a:pt x="10694416" y="92837"/>
                    <a:pt x="10714736" y="142240"/>
                    <a:pt x="10714736" y="193548"/>
                  </a:cubicBezTo>
                  <a:lnTo>
                    <a:pt x="10714736" y="7776718"/>
                  </a:lnTo>
                  <a:cubicBezTo>
                    <a:pt x="10714736" y="7883651"/>
                    <a:pt x="10628122" y="7970265"/>
                    <a:pt x="10521188" y="7970265"/>
                  </a:cubicBezTo>
                  <a:lnTo>
                    <a:pt x="193548" y="7970265"/>
                  </a:lnTo>
                  <a:cubicBezTo>
                    <a:pt x="142240" y="7970265"/>
                    <a:pt x="92964" y="7949819"/>
                    <a:pt x="56642" y="7913624"/>
                  </a:cubicBezTo>
                  <a:cubicBezTo>
                    <a:pt x="20320" y="7877428"/>
                    <a:pt x="0" y="7828153"/>
                    <a:pt x="0" y="7776718"/>
                  </a:cubicBezTo>
                  <a:lnTo>
                    <a:pt x="0" y="193548"/>
                  </a:lnTo>
                  <a:cubicBezTo>
                    <a:pt x="0" y="142240"/>
                    <a:pt x="20447" y="92964"/>
                    <a:pt x="56642" y="56642"/>
                  </a:cubicBezTo>
                  <a:cubicBezTo>
                    <a:pt x="92837" y="20320"/>
                    <a:pt x="142240" y="0"/>
                    <a:pt x="193548" y="0"/>
                  </a:cubicBezTo>
                  <a:close/>
                </a:path>
              </a:pathLst>
            </a:custGeom>
            <a:blipFill>
              <a:blip r:embed="rId3"/>
              <a:stretch>
                <a:fillRect l="-5789" r="-5790"/>
              </a:stretch>
            </a:blipFill>
          </p:spPr>
          <p:txBody>
            <a:bodyPr/>
            <a:lstStyle/>
            <a:p>
              <a:endParaRPr lang="el-GR"/>
            </a:p>
          </p:txBody>
        </p:sp>
      </p:grpSp>
      <p:sp>
        <p:nvSpPr>
          <p:cNvPr id="17" name="Freeform 17"/>
          <p:cNvSpPr/>
          <p:nvPr/>
        </p:nvSpPr>
        <p:spPr>
          <a:xfrm>
            <a:off x="9961864" y="3154794"/>
            <a:ext cx="188566" cy="215503"/>
          </a:xfrm>
          <a:custGeom>
            <a:avLst/>
            <a:gdLst/>
            <a:ahLst/>
            <a:cxnLst/>
            <a:rect l="l" t="t" r="r" b="b"/>
            <a:pathLst>
              <a:path w="188566" h="215503">
                <a:moveTo>
                  <a:pt x="0" y="0"/>
                </a:moveTo>
                <a:lnTo>
                  <a:pt x="188567" y="0"/>
                </a:lnTo>
                <a:lnTo>
                  <a:pt x="188567" y="215503"/>
                </a:lnTo>
                <a:lnTo>
                  <a:pt x="0" y="21550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l-GR"/>
          </a:p>
        </p:txBody>
      </p:sp>
      <p:sp>
        <p:nvSpPr>
          <p:cNvPr id="18" name="Freeform 18"/>
          <p:cNvSpPr/>
          <p:nvPr/>
        </p:nvSpPr>
        <p:spPr>
          <a:xfrm>
            <a:off x="11646604" y="-17146"/>
            <a:ext cx="2533337" cy="2533337"/>
          </a:xfrm>
          <a:custGeom>
            <a:avLst/>
            <a:gdLst/>
            <a:ahLst/>
            <a:cxnLst/>
            <a:rect l="l" t="t" r="r" b="b"/>
            <a:pathLst>
              <a:path w="2533337" h="2533337">
                <a:moveTo>
                  <a:pt x="0" y="0"/>
                </a:moveTo>
                <a:lnTo>
                  <a:pt x="2533337" y="0"/>
                </a:lnTo>
                <a:lnTo>
                  <a:pt x="2533337" y="2533337"/>
                </a:lnTo>
                <a:lnTo>
                  <a:pt x="0" y="2533337"/>
                </a:lnTo>
                <a:lnTo>
                  <a:pt x="0" y="0"/>
                </a:lnTo>
                <a:close/>
              </a:path>
            </a:pathLst>
          </a:custGeom>
          <a:blipFill>
            <a:blip r:embed="rId5"/>
            <a:stretch>
              <a:fillRect/>
            </a:stretch>
          </a:blipFill>
        </p:spPr>
        <p:txBody>
          <a:bodyPr/>
          <a:lstStyle/>
          <a:p>
            <a:endParaRPr lang="el-GR"/>
          </a:p>
        </p:txBody>
      </p:sp>
      <p:sp>
        <p:nvSpPr>
          <p:cNvPr id="19" name="Freeform 19"/>
          <p:cNvSpPr/>
          <p:nvPr/>
        </p:nvSpPr>
        <p:spPr>
          <a:xfrm>
            <a:off x="14607356" y="645473"/>
            <a:ext cx="2651944" cy="1082706"/>
          </a:xfrm>
          <a:custGeom>
            <a:avLst/>
            <a:gdLst/>
            <a:ahLst/>
            <a:cxnLst/>
            <a:rect l="l" t="t" r="r" b="b"/>
            <a:pathLst>
              <a:path w="2651944" h="1082706">
                <a:moveTo>
                  <a:pt x="0" y="0"/>
                </a:moveTo>
                <a:lnTo>
                  <a:pt x="2651944" y="0"/>
                </a:lnTo>
                <a:lnTo>
                  <a:pt x="2651944" y="1082706"/>
                </a:lnTo>
                <a:lnTo>
                  <a:pt x="0" y="1082706"/>
                </a:lnTo>
                <a:lnTo>
                  <a:pt x="0" y="0"/>
                </a:lnTo>
                <a:close/>
              </a:path>
            </a:pathLst>
          </a:custGeom>
          <a:blipFill>
            <a:blip r:embed="rId6"/>
            <a:stretch>
              <a:fillRect/>
            </a:stretch>
          </a:blipFill>
        </p:spPr>
        <p:txBody>
          <a:bodyPr/>
          <a:lstStyle/>
          <a:p>
            <a:endParaRPr lang="el-G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A3022"/>
        </a:solidFill>
        <a:effectLst/>
      </p:bgPr>
    </p:bg>
    <p:spTree>
      <p:nvGrpSpPr>
        <p:cNvPr id="1" name=""/>
        <p:cNvGrpSpPr/>
        <p:nvPr/>
      </p:nvGrpSpPr>
      <p:grpSpPr>
        <a:xfrm>
          <a:off x="0" y="0"/>
          <a:ext cx="0" cy="0"/>
          <a:chOff x="0" y="0"/>
          <a:chExt cx="0" cy="0"/>
        </a:xfrm>
      </p:grpSpPr>
      <p:sp>
        <p:nvSpPr>
          <p:cNvPr id="2" name="TextBox 2"/>
          <p:cNvSpPr txBox="1"/>
          <p:nvPr/>
        </p:nvSpPr>
        <p:spPr>
          <a:xfrm>
            <a:off x="7630382" y="1979771"/>
            <a:ext cx="5752395" cy="1072115"/>
          </a:xfrm>
          <a:prstGeom prst="rect">
            <a:avLst/>
          </a:prstGeom>
        </p:spPr>
        <p:txBody>
          <a:bodyPr lIns="0" tIns="0" rIns="0" bIns="0" rtlCol="0" anchor="t">
            <a:spAutoFit/>
          </a:bodyPr>
          <a:lstStyle/>
          <a:p>
            <a:pPr algn="l">
              <a:lnSpc>
                <a:spcPts val="8067"/>
              </a:lnSpc>
            </a:pPr>
            <a:r>
              <a:rPr lang="en-US" sz="8068" b="1" spc="-484">
                <a:solidFill>
                  <a:srgbClr val="C1FF72"/>
                </a:solidFill>
                <a:latin typeface="Poppins Bold"/>
                <a:ea typeface="Poppins Bold"/>
                <a:cs typeface="Poppins Bold"/>
                <a:sym typeface="Poppins Bold"/>
              </a:rPr>
              <a:t>FUTURE</a:t>
            </a:r>
          </a:p>
        </p:txBody>
      </p:sp>
      <p:sp>
        <p:nvSpPr>
          <p:cNvPr id="3" name="TextBox 3"/>
          <p:cNvSpPr txBox="1"/>
          <p:nvPr/>
        </p:nvSpPr>
        <p:spPr>
          <a:xfrm>
            <a:off x="7630382" y="3093291"/>
            <a:ext cx="9628918" cy="1072115"/>
          </a:xfrm>
          <a:prstGeom prst="rect">
            <a:avLst/>
          </a:prstGeom>
        </p:spPr>
        <p:txBody>
          <a:bodyPr lIns="0" tIns="0" rIns="0" bIns="0" rtlCol="0" anchor="t">
            <a:spAutoFit/>
          </a:bodyPr>
          <a:lstStyle/>
          <a:p>
            <a:pPr algn="l">
              <a:lnSpc>
                <a:spcPts val="8067"/>
              </a:lnSpc>
            </a:pPr>
            <a:r>
              <a:rPr lang="en-US" sz="8068" spc="-484">
                <a:solidFill>
                  <a:srgbClr val="FFFFFF"/>
                </a:solidFill>
                <a:latin typeface="Poppins"/>
                <a:ea typeface="Poppins"/>
                <a:cs typeface="Poppins"/>
                <a:sym typeface="Poppins"/>
              </a:rPr>
              <a:t>OPPORTUNITIES</a:t>
            </a:r>
          </a:p>
        </p:txBody>
      </p:sp>
      <p:grpSp>
        <p:nvGrpSpPr>
          <p:cNvPr id="4" name="Group 4"/>
          <p:cNvGrpSpPr/>
          <p:nvPr/>
        </p:nvGrpSpPr>
        <p:grpSpPr>
          <a:xfrm>
            <a:off x="186118" y="9772650"/>
            <a:ext cx="8837686" cy="9525"/>
            <a:chOff x="0" y="0"/>
            <a:chExt cx="11783581" cy="12700"/>
          </a:xfrm>
        </p:grpSpPr>
        <p:sp>
          <p:nvSpPr>
            <p:cNvPr id="5" name="Freeform 5"/>
            <p:cNvSpPr/>
            <p:nvPr/>
          </p:nvSpPr>
          <p:spPr>
            <a:xfrm>
              <a:off x="6350" y="0"/>
              <a:ext cx="11770868" cy="12700"/>
            </a:xfrm>
            <a:custGeom>
              <a:avLst/>
              <a:gdLst/>
              <a:ahLst/>
              <a:cxnLst/>
              <a:rect l="l" t="t" r="r" b="b"/>
              <a:pathLst>
                <a:path w="11770868" h="12700">
                  <a:moveTo>
                    <a:pt x="0" y="0"/>
                  </a:moveTo>
                  <a:lnTo>
                    <a:pt x="11770868" y="0"/>
                  </a:lnTo>
                  <a:lnTo>
                    <a:pt x="11770868" y="12700"/>
                  </a:lnTo>
                  <a:lnTo>
                    <a:pt x="0" y="12700"/>
                  </a:lnTo>
                  <a:close/>
                </a:path>
              </a:pathLst>
            </a:custGeom>
            <a:solidFill>
              <a:srgbClr val="3D7A64"/>
            </a:solidFill>
          </p:spPr>
          <p:txBody>
            <a:bodyPr/>
            <a:lstStyle/>
            <a:p>
              <a:endParaRPr lang="el-GR"/>
            </a:p>
          </p:txBody>
        </p:sp>
      </p:grpSp>
      <p:sp>
        <p:nvSpPr>
          <p:cNvPr id="6" name="Freeform 6"/>
          <p:cNvSpPr/>
          <p:nvPr/>
        </p:nvSpPr>
        <p:spPr>
          <a:xfrm>
            <a:off x="1028700" y="3209887"/>
            <a:ext cx="5579459" cy="2323271"/>
          </a:xfrm>
          <a:custGeom>
            <a:avLst/>
            <a:gdLst/>
            <a:ahLst/>
            <a:cxnLst/>
            <a:rect l="l" t="t" r="r" b="b"/>
            <a:pathLst>
              <a:path w="5579459" h="2323271">
                <a:moveTo>
                  <a:pt x="0" y="0"/>
                </a:moveTo>
                <a:lnTo>
                  <a:pt x="5579459" y="0"/>
                </a:lnTo>
                <a:lnTo>
                  <a:pt x="5579459" y="2323271"/>
                </a:lnTo>
                <a:lnTo>
                  <a:pt x="0" y="232327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l-GR"/>
          </a:p>
        </p:txBody>
      </p:sp>
      <p:grpSp>
        <p:nvGrpSpPr>
          <p:cNvPr id="7" name="Group 7"/>
          <p:cNvGrpSpPr/>
          <p:nvPr/>
        </p:nvGrpSpPr>
        <p:grpSpPr>
          <a:xfrm>
            <a:off x="1028700" y="2057400"/>
            <a:ext cx="1659226" cy="1626651"/>
            <a:chOff x="0" y="0"/>
            <a:chExt cx="2212302" cy="2168868"/>
          </a:xfrm>
        </p:grpSpPr>
        <p:sp>
          <p:nvSpPr>
            <p:cNvPr id="8" name="Freeform 8"/>
            <p:cNvSpPr/>
            <p:nvPr/>
          </p:nvSpPr>
          <p:spPr>
            <a:xfrm>
              <a:off x="0" y="0"/>
              <a:ext cx="2212340" cy="2168906"/>
            </a:xfrm>
            <a:custGeom>
              <a:avLst/>
              <a:gdLst/>
              <a:ahLst/>
              <a:cxnLst/>
              <a:rect l="l" t="t" r="r" b="b"/>
              <a:pathLst>
                <a:path w="2212340" h="2168906">
                  <a:moveTo>
                    <a:pt x="225044" y="0"/>
                  </a:moveTo>
                  <a:lnTo>
                    <a:pt x="1987296" y="0"/>
                  </a:lnTo>
                  <a:cubicBezTo>
                    <a:pt x="2111629" y="0"/>
                    <a:pt x="2212340" y="100711"/>
                    <a:pt x="2212340" y="225044"/>
                  </a:cubicBezTo>
                  <a:lnTo>
                    <a:pt x="2212340" y="1943862"/>
                  </a:lnTo>
                  <a:cubicBezTo>
                    <a:pt x="2212340" y="2003552"/>
                    <a:pt x="2188591" y="2060829"/>
                    <a:pt x="2146427" y="2102993"/>
                  </a:cubicBezTo>
                  <a:cubicBezTo>
                    <a:pt x="2104263" y="2145157"/>
                    <a:pt x="2046986" y="2168906"/>
                    <a:pt x="1987296" y="2168906"/>
                  </a:cubicBezTo>
                  <a:lnTo>
                    <a:pt x="225044" y="2168906"/>
                  </a:lnTo>
                  <a:cubicBezTo>
                    <a:pt x="100711" y="2168906"/>
                    <a:pt x="0" y="2068068"/>
                    <a:pt x="0" y="1943862"/>
                  </a:cubicBezTo>
                  <a:lnTo>
                    <a:pt x="0" y="225044"/>
                  </a:lnTo>
                  <a:cubicBezTo>
                    <a:pt x="0" y="165354"/>
                    <a:pt x="23749" y="108077"/>
                    <a:pt x="65913" y="65913"/>
                  </a:cubicBezTo>
                  <a:cubicBezTo>
                    <a:pt x="108077" y="23749"/>
                    <a:pt x="165354" y="0"/>
                    <a:pt x="225044" y="0"/>
                  </a:cubicBezTo>
                  <a:close/>
                </a:path>
              </a:pathLst>
            </a:custGeom>
            <a:blipFill>
              <a:blip r:embed="rId3"/>
              <a:stretch>
                <a:fillRect l="-23526" r="-23525" b="1"/>
              </a:stretch>
            </a:blipFill>
          </p:spPr>
          <p:txBody>
            <a:bodyPr/>
            <a:lstStyle/>
            <a:p>
              <a:endParaRPr lang="el-GR"/>
            </a:p>
          </p:txBody>
        </p:sp>
      </p:grpSp>
      <p:sp>
        <p:nvSpPr>
          <p:cNvPr id="9" name="TextBox 9"/>
          <p:cNvSpPr txBox="1"/>
          <p:nvPr/>
        </p:nvSpPr>
        <p:spPr>
          <a:xfrm>
            <a:off x="14404991" y="7963348"/>
            <a:ext cx="2854309" cy="1294952"/>
          </a:xfrm>
          <a:prstGeom prst="rect">
            <a:avLst/>
          </a:prstGeom>
        </p:spPr>
        <p:txBody>
          <a:bodyPr lIns="0" tIns="0" rIns="0" bIns="0" rtlCol="0" anchor="t">
            <a:spAutoFit/>
          </a:bodyPr>
          <a:lstStyle/>
          <a:p>
            <a:pPr algn="l">
              <a:lnSpc>
                <a:spcPts val="1680"/>
              </a:lnSpc>
            </a:pPr>
            <a:r>
              <a:rPr lang="en-US" sz="1399" spc="-27">
                <a:solidFill>
                  <a:srgbClr val="FFFFFF"/>
                </a:solidFill>
                <a:latin typeface="Poppins"/>
                <a:ea typeface="Poppins"/>
                <a:cs typeface="Poppins"/>
                <a:sym typeface="Poppins"/>
              </a:rPr>
              <a:t>Inspires technology, product design, and new services. Circularity encourages entrepreneurship, building stronger markets and sustainable solutions.</a:t>
            </a:r>
          </a:p>
        </p:txBody>
      </p:sp>
      <p:sp>
        <p:nvSpPr>
          <p:cNvPr id="10" name="TextBox 10"/>
          <p:cNvSpPr txBox="1"/>
          <p:nvPr/>
        </p:nvSpPr>
        <p:spPr>
          <a:xfrm>
            <a:off x="14404991" y="7390152"/>
            <a:ext cx="2854309" cy="247574"/>
          </a:xfrm>
          <a:prstGeom prst="rect">
            <a:avLst/>
          </a:prstGeom>
        </p:spPr>
        <p:txBody>
          <a:bodyPr lIns="0" tIns="0" rIns="0" bIns="0" rtlCol="0" anchor="t">
            <a:spAutoFit/>
          </a:bodyPr>
          <a:lstStyle/>
          <a:p>
            <a:pPr algn="l">
              <a:lnSpc>
                <a:spcPts val="1680"/>
              </a:lnSpc>
            </a:pPr>
            <a:r>
              <a:rPr lang="en-US" sz="1399" b="1" i="1" spc="-27">
                <a:solidFill>
                  <a:srgbClr val="FFFFFF"/>
                </a:solidFill>
                <a:latin typeface="Poppins Bold Italics"/>
                <a:ea typeface="Poppins Bold Italics"/>
                <a:cs typeface="Poppins Bold Italics"/>
                <a:sym typeface="Poppins Bold Italics"/>
              </a:rPr>
              <a:t>Innovation Drive</a:t>
            </a:r>
          </a:p>
        </p:txBody>
      </p:sp>
      <p:sp>
        <p:nvSpPr>
          <p:cNvPr id="11" name="TextBox 11"/>
          <p:cNvSpPr txBox="1"/>
          <p:nvPr/>
        </p:nvSpPr>
        <p:spPr>
          <a:xfrm>
            <a:off x="1562557" y="4352277"/>
            <a:ext cx="4511745" cy="666531"/>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Rising demand for eco-friendly products and responsible brands fuels growth. Businesses respond with transparency and accountability.</a:t>
            </a:r>
          </a:p>
        </p:txBody>
      </p:sp>
      <p:sp>
        <p:nvSpPr>
          <p:cNvPr id="12" name="TextBox 12"/>
          <p:cNvSpPr txBox="1"/>
          <p:nvPr/>
        </p:nvSpPr>
        <p:spPr>
          <a:xfrm>
            <a:off x="1562557" y="3903126"/>
            <a:ext cx="4511745" cy="247574"/>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Green Consumerism</a:t>
            </a:r>
          </a:p>
        </p:txBody>
      </p:sp>
      <p:sp>
        <p:nvSpPr>
          <p:cNvPr id="13" name="Freeform 13"/>
          <p:cNvSpPr/>
          <p:nvPr/>
        </p:nvSpPr>
        <p:spPr>
          <a:xfrm>
            <a:off x="1028700" y="6935029"/>
            <a:ext cx="5579459" cy="2323271"/>
          </a:xfrm>
          <a:custGeom>
            <a:avLst/>
            <a:gdLst/>
            <a:ahLst/>
            <a:cxnLst/>
            <a:rect l="l" t="t" r="r" b="b"/>
            <a:pathLst>
              <a:path w="5579459" h="2323271">
                <a:moveTo>
                  <a:pt x="0" y="0"/>
                </a:moveTo>
                <a:lnTo>
                  <a:pt x="5579459" y="0"/>
                </a:lnTo>
                <a:lnTo>
                  <a:pt x="5579459" y="2323271"/>
                </a:lnTo>
                <a:lnTo>
                  <a:pt x="0" y="232327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l-GR"/>
          </a:p>
        </p:txBody>
      </p:sp>
      <p:sp>
        <p:nvSpPr>
          <p:cNvPr id="14" name="TextBox 14"/>
          <p:cNvSpPr txBox="1"/>
          <p:nvPr/>
        </p:nvSpPr>
        <p:spPr>
          <a:xfrm>
            <a:off x="1562557" y="8077419"/>
            <a:ext cx="4511745" cy="666531"/>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Partnerships and international policies accelerate circular adoption, improving economic stability and protecting ecosystems worldwide.</a:t>
            </a:r>
          </a:p>
        </p:txBody>
      </p:sp>
      <p:sp>
        <p:nvSpPr>
          <p:cNvPr id="15" name="TextBox 15"/>
          <p:cNvSpPr txBox="1"/>
          <p:nvPr/>
        </p:nvSpPr>
        <p:spPr>
          <a:xfrm>
            <a:off x="1562557" y="7628277"/>
            <a:ext cx="4511745" cy="247574"/>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Global Collaboration</a:t>
            </a:r>
          </a:p>
        </p:txBody>
      </p:sp>
      <p:grpSp>
        <p:nvGrpSpPr>
          <p:cNvPr id="16" name="Group 16"/>
          <p:cNvGrpSpPr/>
          <p:nvPr/>
        </p:nvGrpSpPr>
        <p:grpSpPr>
          <a:xfrm>
            <a:off x="4948933" y="5801592"/>
            <a:ext cx="1659226" cy="1626651"/>
            <a:chOff x="0" y="0"/>
            <a:chExt cx="2212302" cy="2168868"/>
          </a:xfrm>
        </p:grpSpPr>
        <p:sp>
          <p:nvSpPr>
            <p:cNvPr id="17" name="Freeform 17"/>
            <p:cNvSpPr/>
            <p:nvPr/>
          </p:nvSpPr>
          <p:spPr>
            <a:xfrm>
              <a:off x="0" y="0"/>
              <a:ext cx="2212340" cy="2168906"/>
            </a:xfrm>
            <a:custGeom>
              <a:avLst/>
              <a:gdLst/>
              <a:ahLst/>
              <a:cxnLst/>
              <a:rect l="l" t="t" r="r" b="b"/>
              <a:pathLst>
                <a:path w="2212340" h="2168906">
                  <a:moveTo>
                    <a:pt x="225044" y="0"/>
                  </a:moveTo>
                  <a:lnTo>
                    <a:pt x="1987296" y="0"/>
                  </a:lnTo>
                  <a:cubicBezTo>
                    <a:pt x="2111629" y="0"/>
                    <a:pt x="2212340" y="100711"/>
                    <a:pt x="2212340" y="225044"/>
                  </a:cubicBezTo>
                  <a:lnTo>
                    <a:pt x="2212340" y="1943862"/>
                  </a:lnTo>
                  <a:cubicBezTo>
                    <a:pt x="2212340" y="2003552"/>
                    <a:pt x="2188591" y="2060829"/>
                    <a:pt x="2146427" y="2102993"/>
                  </a:cubicBezTo>
                  <a:cubicBezTo>
                    <a:pt x="2104263" y="2145157"/>
                    <a:pt x="2046986" y="2168906"/>
                    <a:pt x="1987296" y="2168906"/>
                  </a:cubicBezTo>
                  <a:lnTo>
                    <a:pt x="225044" y="2168906"/>
                  </a:lnTo>
                  <a:cubicBezTo>
                    <a:pt x="100711" y="2168906"/>
                    <a:pt x="0" y="2068068"/>
                    <a:pt x="0" y="1943862"/>
                  </a:cubicBezTo>
                  <a:lnTo>
                    <a:pt x="0" y="225044"/>
                  </a:lnTo>
                  <a:cubicBezTo>
                    <a:pt x="0" y="165354"/>
                    <a:pt x="23749" y="108077"/>
                    <a:pt x="65913" y="65913"/>
                  </a:cubicBezTo>
                  <a:cubicBezTo>
                    <a:pt x="108077" y="23749"/>
                    <a:pt x="165354" y="0"/>
                    <a:pt x="225044" y="0"/>
                  </a:cubicBezTo>
                  <a:close/>
                </a:path>
              </a:pathLst>
            </a:custGeom>
            <a:blipFill>
              <a:blip r:embed="rId5"/>
              <a:stretch>
                <a:fillRect l="-23526" r="-23525" b="1"/>
              </a:stretch>
            </a:blipFill>
          </p:spPr>
          <p:txBody>
            <a:bodyPr/>
            <a:lstStyle/>
            <a:p>
              <a:endParaRPr lang="el-GR"/>
            </a:p>
          </p:txBody>
        </p:sp>
      </p:grpSp>
      <p:sp>
        <p:nvSpPr>
          <p:cNvPr id="18" name="Freeform 18"/>
          <p:cNvSpPr/>
          <p:nvPr/>
        </p:nvSpPr>
        <p:spPr>
          <a:xfrm>
            <a:off x="1028700" y="5801592"/>
            <a:ext cx="188566" cy="215503"/>
          </a:xfrm>
          <a:custGeom>
            <a:avLst/>
            <a:gdLst/>
            <a:ahLst/>
            <a:cxnLst/>
            <a:rect l="l" t="t" r="r" b="b"/>
            <a:pathLst>
              <a:path w="188566" h="215503">
                <a:moveTo>
                  <a:pt x="0" y="0"/>
                </a:moveTo>
                <a:lnTo>
                  <a:pt x="188566" y="0"/>
                </a:lnTo>
                <a:lnTo>
                  <a:pt x="188566" y="215503"/>
                </a:lnTo>
                <a:lnTo>
                  <a:pt x="0" y="21550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l-GR"/>
          </a:p>
        </p:txBody>
      </p:sp>
      <p:grpSp>
        <p:nvGrpSpPr>
          <p:cNvPr id="19" name="Group 19"/>
          <p:cNvGrpSpPr/>
          <p:nvPr/>
        </p:nvGrpSpPr>
        <p:grpSpPr>
          <a:xfrm>
            <a:off x="13147281" y="5018808"/>
            <a:ext cx="4116781" cy="9525"/>
            <a:chOff x="0" y="0"/>
            <a:chExt cx="5489042" cy="12700"/>
          </a:xfrm>
        </p:grpSpPr>
        <p:sp>
          <p:nvSpPr>
            <p:cNvPr id="20" name="Freeform 20"/>
            <p:cNvSpPr/>
            <p:nvPr/>
          </p:nvSpPr>
          <p:spPr>
            <a:xfrm>
              <a:off x="6350" y="0"/>
              <a:ext cx="5476367" cy="12700"/>
            </a:xfrm>
            <a:custGeom>
              <a:avLst/>
              <a:gdLst/>
              <a:ahLst/>
              <a:cxnLst/>
              <a:rect l="l" t="t" r="r" b="b"/>
              <a:pathLst>
                <a:path w="5476367" h="12700">
                  <a:moveTo>
                    <a:pt x="0" y="0"/>
                  </a:moveTo>
                  <a:lnTo>
                    <a:pt x="5476367" y="0"/>
                  </a:lnTo>
                  <a:lnTo>
                    <a:pt x="5476367" y="12700"/>
                  </a:lnTo>
                  <a:lnTo>
                    <a:pt x="0" y="12700"/>
                  </a:lnTo>
                  <a:close/>
                </a:path>
              </a:pathLst>
            </a:custGeom>
            <a:solidFill>
              <a:srgbClr val="3D7A64"/>
            </a:solidFill>
          </p:spPr>
          <p:txBody>
            <a:bodyPr/>
            <a:lstStyle/>
            <a:p>
              <a:endParaRPr lang="el-GR"/>
            </a:p>
          </p:txBody>
        </p:sp>
      </p:grpSp>
      <p:grpSp>
        <p:nvGrpSpPr>
          <p:cNvPr id="21" name="Group 21"/>
          <p:cNvGrpSpPr/>
          <p:nvPr/>
        </p:nvGrpSpPr>
        <p:grpSpPr>
          <a:xfrm>
            <a:off x="7601531" y="5018808"/>
            <a:ext cx="5781246" cy="4239492"/>
            <a:chOff x="0" y="0"/>
            <a:chExt cx="7708329" cy="5652656"/>
          </a:xfrm>
        </p:grpSpPr>
        <p:sp>
          <p:nvSpPr>
            <p:cNvPr id="22" name="Freeform 22"/>
            <p:cNvSpPr/>
            <p:nvPr/>
          </p:nvSpPr>
          <p:spPr>
            <a:xfrm>
              <a:off x="0" y="0"/>
              <a:ext cx="7708392" cy="5652770"/>
            </a:xfrm>
            <a:custGeom>
              <a:avLst/>
              <a:gdLst/>
              <a:ahLst/>
              <a:cxnLst/>
              <a:rect l="l" t="t" r="r" b="b"/>
              <a:pathLst>
                <a:path w="7708392" h="5652770">
                  <a:moveTo>
                    <a:pt x="64643" y="0"/>
                  </a:moveTo>
                  <a:lnTo>
                    <a:pt x="7643749" y="0"/>
                  </a:lnTo>
                  <a:cubicBezTo>
                    <a:pt x="7679436" y="0"/>
                    <a:pt x="7708392" y="28956"/>
                    <a:pt x="7708392" y="64643"/>
                  </a:cubicBezTo>
                  <a:lnTo>
                    <a:pt x="7708392" y="5588127"/>
                  </a:lnTo>
                  <a:cubicBezTo>
                    <a:pt x="7708392" y="5605272"/>
                    <a:pt x="7701534" y="5621655"/>
                    <a:pt x="7689469" y="5633847"/>
                  </a:cubicBezTo>
                  <a:cubicBezTo>
                    <a:pt x="7677404" y="5646039"/>
                    <a:pt x="7660894" y="5652770"/>
                    <a:pt x="7643749" y="5652770"/>
                  </a:cubicBezTo>
                  <a:lnTo>
                    <a:pt x="64643" y="5652770"/>
                  </a:lnTo>
                  <a:cubicBezTo>
                    <a:pt x="47498" y="5652770"/>
                    <a:pt x="31115" y="5645912"/>
                    <a:pt x="18923" y="5633847"/>
                  </a:cubicBezTo>
                  <a:cubicBezTo>
                    <a:pt x="6731" y="5621782"/>
                    <a:pt x="0" y="5605145"/>
                    <a:pt x="0" y="5588127"/>
                  </a:cubicBezTo>
                  <a:lnTo>
                    <a:pt x="0" y="64643"/>
                  </a:lnTo>
                  <a:cubicBezTo>
                    <a:pt x="0" y="47498"/>
                    <a:pt x="6858" y="31115"/>
                    <a:pt x="18923" y="18923"/>
                  </a:cubicBezTo>
                  <a:cubicBezTo>
                    <a:pt x="30988" y="6731"/>
                    <a:pt x="47498" y="0"/>
                    <a:pt x="64643" y="0"/>
                  </a:cubicBezTo>
                  <a:close/>
                </a:path>
              </a:pathLst>
            </a:custGeom>
            <a:blipFill>
              <a:blip r:embed="rId7"/>
              <a:stretch>
                <a:fillRect t="-1147" b="-1146"/>
              </a:stretch>
            </a:blipFill>
          </p:spPr>
          <p:txBody>
            <a:bodyPr/>
            <a:lstStyle/>
            <a:p>
              <a:endParaRPr lang="el-GR"/>
            </a:p>
          </p:txBody>
        </p:sp>
      </p:grpSp>
      <p:sp>
        <p:nvSpPr>
          <p:cNvPr id="23" name="Freeform 23"/>
          <p:cNvSpPr/>
          <p:nvPr/>
        </p:nvSpPr>
        <p:spPr>
          <a:xfrm>
            <a:off x="11646604" y="-17146"/>
            <a:ext cx="2533337" cy="2533337"/>
          </a:xfrm>
          <a:custGeom>
            <a:avLst/>
            <a:gdLst/>
            <a:ahLst/>
            <a:cxnLst/>
            <a:rect l="l" t="t" r="r" b="b"/>
            <a:pathLst>
              <a:path w="2533337" h="2533337">
                <a:moveTo>
                  <a:pt x="0" y="0"/>
                </a:moveTo>
                <a:lnTo>
                  <a:pt x="2533337" y="0"/>
                </a:lnTo>
                <a:lnTo>
                  <a:pt x="2533337" y="2533337"/>
                </a:lnTo>
                <a:lnTo>
                  <a:pt x="0" y="2533337"/>
                </a:lnTo>
                <a:lnTo>
                  <a:pt x="0" y="0"/>
                </a:lnTo>
                <a:close/>
              </a:path>
            </a:pathLst>
          </a:custGeom>
          <a:blipFill>
            <a:blip r:embed="rId8"/>
            <a:stretch>
              <a:fillRect/>
            </a:stretch>
          </a:blipFill>
        </p:spPr>
        <p:txBody>
          <a:bodyPr/>
          <a:lstStyle/>
          <a:p>
            <a:endParaRPr lang="el-GR"/>
          </a:p>
        </p:txBody>
      </p:sp>
      <p:sp>
        <p:nvSpPr>
          <p:cNvPr id="24" name="Freeform 24"/>
          <p:cNvSpPr/>
          <p:nvPr/>
        </p:nvSpPr>
        <p:spPr>
          <a:xfrm>
            <a:off x="14607356" y="645473"/>
            <a:ext cx="2651944" cy="1082706"/>
          </a:xfrm>
          <a:custGeom>
            <a:avLst/>
            <a:gdLst/>
            <a:ahLst/>
            <a:cxnLst/>
            <a:rect l="l" t="t" r="r" b="b"/>
            <a:pathLst>
              <a:path w="2651944" h="1082706">
                <a:moveTo>
                  <a:pt x="0" y="0"/>
                </a:moveTo>
                <a:lnTo>
                  <a:pt x="2651944" y="0"/>
                </a:lnTo>
                <a:lnTo>
                  <a:pt x="2651944" y="1082706"/>
                </a:lnTo>
                <a:lnTo>
                  <a:pt x="0" y="1082706"/>
                </a:lnTo>
                <a:lnTo>
                  <a:pt x="0" y="0"/>
                </a:lnTo>
                <a:close/>
              </a:path>
            </a:pathLst>
          </a:custGeom>
          <a:blipFill>
            <a:blip r:embed="rId9"/>
            <a:stretch>
              <a:fillRect/>
            </a:stretch>
          </a:blipFill>
        </p:spPr>
        <p:txBody>
          <a:bodyPr/>
          <a:lstStyle/>
          <a:p>
            <a:endParaRPr lang="el-G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95" y="1965236"/>
            <a:ext cx="7866383" cy="1338386"/>
          </a:xfrm>
          <a:prstGeom prst="rect">
            <a:avLst/>
          </a:prstGeom>
        </p:spPr>
        <p:txBody>
          <a:bodyPr lIns="0" tIns="0" rIns="0" bIns="0" rtlCol="0" anchor="t">
            <a:spAutoFit/>
          </a:bodyPr>
          <a:lstStyle/>
          <a:p>
            <a:pPr algn="l">
              <a:lnSpc>
                <a:spcPts val="10199"/>
              </a:lnSpc>
            </a:pPr>
            <a:r>
              <a:rPr lang="en-US" sz="10199" b="1" spc="-611">
                <a:solidFill>
                  <a:srgbClr val="0A3022"/>
                </a:solidFill>
                <a:latin typeface="Poppins Bold"/>
                <a:ea typeface="Poppins Bold"/>
                <a:cs typeface="Poppins Bold"/>
                <a:sym typeface="Poppins Bold"/>
              </a:rPr>
              <a:t>SOCIETAL</a:t>
            </a:r>
          </a:p>
        </p:txBody>
      </p:sp>
      <p:sp>
        <p:nvSpPr>
          <p:cNvPr id="3" name="TextBox 3"/>
          <p:cNvSpPr txBox="1"/>
          <p:nvPr/>
        </p:nvSpPr>
        <p:spPr>
          <a:xfrm>
            <a:off x="4050630" y="3290221"/>
            <a:ext cx="5484924" cy="1338386"/>
          </a:xfrm>
          <a:prstGeom prst="rect">
            <a:avLst/>
          </a:prstGeom>
        </p:spPr>
        <p:txBody>
          <a:bodyPr lIns="0" tIns="0" rIns="0" bIns="0" rtlCol="0" anchor="t">
            <a:spAutoFit/>
          </a:bodyPr>
          <a:lstStyle/>
          <a:p>
            <a:pPr algn="l">
              <a:lnSpc>
                <a:spcPts val="10199"/>
              </a:lnSpc>
            </a:pPr>
            <a:r>
              <a:rPr lang="en-US" sz="10199" spc="-611">
                <a:solidFill>
                  <a:srgbClr val="3D7A64"/>
                </a:solidFill>
                <a:latin typeface="Poppins"/>
                <a:ea typeface="Poppins"/>
                <a:cs typeface="Poppins"/>
                <a:sym typeface="Poppins"/>
              </a:rPr>
              <a:t>BENEFITS</a:t>
            </a:r>
          </a:p>
        </p:txBody>
      </p:sp>
      <p:grpSp>
        <p:nvGrpSpPr>
          <p:cNvPr id="4" name="Group 4"/>
          <p:cNvGrpSpPr/>
          <p:nvPr/>
        </p:nvGrpSpPr>
        <p:grpSpPr>
          <a:xfrm>
            <a:off x="4150866" y="4592522"/>
            <a:ext cx="4705093" cy="4276906"/>
            <a:chOff x="0" y="0"/>
            <a:chExt cx="6273457" cy="5702541"/>
          </a:xfrm>
        </p:grpSpPr>
        <p:sp>
          <p:nvSpPr>
            <p:cNvPr id="5" name="Freeform 5"/>
            <p:cNvSpPr/>
            <p:nvPr/>
          </p:nvSpPr>
          <p:spPr>
            <a:xfrm>
              <a:off x="0" y="0"/>
              <a:ext cx="6273419" cy="5702681"/>
            </a:xfrm>
            <a:custGeom>
              <a:avLst/>
              <a:gdLst/>
              <a:ahLst/>
              <a:cxnLst/>
              <a:rect l="l" t="t" r="r" b="b"/>
              <a:pathLst>
                <a:path w="6273419" h="5702681">
                  <a:moveTo>
                    <a:pt x="97790" y="0"/>
                  </a:moveTo>
                  <a:lnTo>
                    <a:pt x="6175629" y="0"/>
                  </a:lnTo>
                  <a:cubicBezTo>
                    <a:pt x="6229604" y="0"/>
                    <a:pt x="6273419" y="43815"/>
                    <a:pt x="6273419" y="97790"/>
                  </a:cubicBezTo>
                  <a:lnTo>
                    <a:pt x="6273419" y="5604764"/>
                  </a:lnTo>
                  <a:cubicBezTo>
                    <a:pt x="6273419" y="5630672"/>
                    <a:pt x="6263132" y="5655564"/>
                    <a:pt x="6244717" y="5673979"/>
                  </a:cubicBezTo>
                  <a:cubicBezTo>
                    <a:pt x="6226302" y="5692394"/>
                    <a:pt x="6201537" y="5702681"/>
                    <a:pt x="6175629" y="5702681"/>
                  </a:cubicBezTo>
                  <a:lnTo>
                    <a:pt x="97790" y="5702681"/>
                  </a:lnTo>
                  <a:cubicBezTo>
                    <a:pt x="43815" y="5702681"/>
                    <a:pt x="0" y="5658866"/>
                    <a:pt x="0" y="5604891"/>
                  </a:cubicBezTo>
                  <a:lnTo>
                    <a:pt x="0" y="97790"/>
                  </a:lnTo>
                  <a:cubicBezTo>
                    <a:pt x="0" y="43815"/>
                    <a:pt x="43815" y="0"/>
                    <a:pt x="97790" y="0"/>
                  </a:cubicBezTo>
                  <a:close/>
                </a:path>
              </a:pathLst>
            </a:custGeom>
            <a:blipFill>
              <a:blip r:embed="rId2"/>
              <a:stretch>
                <a:fillRect l="-18141" r="-18141" b="2"/>
              </a:stretch>
            </a:blipFill>
          </p:spPr>
          <p:txBody>
            <a:bodyPr/>
            <a:lstStyle/>
            <a:p>
              <a:endParaRPr lang="el-GR"/>
            </a:p>
          </p:txBody>
        </p:sp>
      </p:grpSp>
      <p:sp>
        <p:nvSpPr>
          <p:cNvPr id="6" name="Freeform 6"/>
          <p:cNvSpPr/>
          <p:nvPr/>
        </p:nvSpPr>
        <p:spPr>
          <a:xfrm>
            <a:off x="-18078" y="5576668"/>
            <a:ext cx="4737354" cy="3716674"/>
          </a:xfrm>
          <a:custGeom>
            <a:avLst/>
            <a:gdLst/>
            <a:ahLst/>
            <a:cxnLst/>
            <a:rect l="l" t="t" r="r" b="b"/>
            <a:pathLst>
              <a:path w="4737354" h="3716674">
                <a:moveTo>
                  <a:pt x="0" y="0"/>
                </a:moveTo>
                <a:lnTo>
                  <a:pt x="4737354" y="0"/>
                </a:lnTo>
                <a:lnTo>
                  <a:pt x="4737354" y="3716674"/>
                </a:lnTo>
                <a:lnTo>
                  <a:pt x="0" y="371667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l-GR"/>
          </a:p>
        </p:txBody>
      </p:sp>
      <p:sp>
        <p:nvSpPr>
          <p:cNvPr id="7" name="TextBox 7"/>
          <p:cNvSpPr txBox="1"/>
          <p:nvPr/>
        </p:nvSpPr>
        <p:spPr>
          <a:xfrm>
            <a:off x="1028700" y="7370550"/>
            <a:ext cx="2650274" cy="876005"/>
          </a:xfrm>
          <a:prstGeom prst="rect">
            <a:avLst/>
          </a:prstGeom>
        </p:spPr>
        <p:txBody>
          <a:bodyPr lIns="0" tIns="0" rIns="0" bIns="0" rtlCol="0" anchor="t">
            <a:spAutoFit/>
          </a:bodyPr>
          <a:lstStyle/>
          <a:p>
            <a:pPr algn="l">
              <a:lnSpc>
                <a:spcPts val="1680"/>
              </a:lnSpc>
            </a:pPr>
            <a:r>
              <a:rPr lang="en-US" sz="1399" spc="-27">
                <a:solidFill>
                  <a:srgbClr val="0A3022"/>
                </a:solidFill>
                <a:latin typeface="Poppins"/>
                <a:ea typeface="Poppins"/>
                <a:cs typeface="Poppins"/>
                <a:sym typeface="Poppins"/>
              </a:rPr>
              <a:t>Cleaner environments reduce risks of disease, improve quality of life, and protect urban populations.</a:t>
            </a:r>
          </a:p>
        </p:txBody>
      </p:sp>
      <p:sp>
        <p:nvSpPr>
          <p:cNvPr id="8" name="TextBox 8"/>
          <p:cNvSpPr txBox="1"/>
          <p:nvPr/>
        </p:nvSpPr>
        <p:spPr>
          <a:xfrm>
            <a:off x="1028700" y="6607188"/>
            <a:ext cx="2650274" cy="247574"/>
          </a:xfrm>
          <a:prstGeom prst="rect">
            <a:avLst/>
          </a:prstGeom>
        </p:spPr>
        <p:txBody>
          <a:bodyPr lIns="0" tIns="0" rIns="0" bIns="0" rtlCol="0" anchor="t">
            <a:spAutoFit/>
          </a:bodyPr>
          <a:lstStyle/>
          <a:p>
            <a:pPr algn="l">
              <a:lnSpc>
                <a:spcPts val="1680"/>
              </a:lnSpc>
            </a:pPr>
            <a:r>
              <a:rPr lang="en-US" sz="1399" b="1" i="1" spc="-27">
                <a:solidFill>
                  <a:srgbClr val="0A3022"/>
                </a:solidFill>
                <a:latin typeface="Poppins Bold Italics"/>
                <a:ea typeface="Poppins Bold Italics"/>
                <a:cs typeface="Poppins Bold Italics"/>
                <a:sym typeface="Poppins Bold Italics"/>
              </a:rPr>
              <a:t>Healthier Communities</a:t>
            </a:r>
          </a:p>
        </p:txBody>
      </p:sp>
      <p:grpSp>
        <p:nvGrpSpPr>
          <p:cNvPr id="9" name="Group 9"/>
          <p:cNvGrpSpPr/>
          <p:nvPr/>
        </p:nvGrpSpPr>
        <p:grpSpPr>
          <a:xfrm>
            <a:off x="1024033" y="7126948"/>
            <a:ext cx="2659704" cy="9525"/>
            <a:chOff x="0" y="0"/>
            <a:chExt cx="3546272" cy="12700"/>
          </a:xfrm>
        </p:grpSpPr>
        <p:sp>
          <p:nvSpPr>
            <p:cNvPr id="10" name="Freeform 10"/>
            <p:cNvSpPr/>
            <p:nvPr/>
          </p:nvSpPr>
          <p:spPr>
            <a:xfrm>
              <a:off x="6350" y="0"/>
              <a:ext cx="3533521" cy="12700"/>
            </a:xfrm>
            <a:custGeom>
              <a:avLst/>
              <a:gdLst/>
              <a:ahLst/>
              <a:cxnLst/>
              <a:rect l="l" t="t" r="r" b="b"/>
              <a:pathLst>
                <a:path w="3533521" h="12700">
                  <a:moveTo>
                    <a:pt x="0" y="0"/>
                  </a:moveTo>
                  <a:lnTo>
                    <a:pt x="3533521" y="0"/>
                  </a:lnTo>
                  <a:lnTo>
                    <a:pt x="3533521" y="12700"/>
                  </a:lnTo>
                  <a:lnTo>
                    <a:pt x="0" y="12700"/>
                  </a:lnTo>
                  <a:close/>
                </a:path>
              </a:pathLst>
            </a:custGeom>
            <a:solidFill>
              <a:srgbClr val="0A3022"/>
            </a:solidFill>
          </p:spPr>
          <p:txBody>
            <a:bodyPr/>
            <a:lstStyle/>
            <a:p>
              <a:endParaRPr lang="el-GR"/>
            </a:p>
          </p:txBody>
        </p:sp>
      </p:grpSp>
      <p:grpSp>
        <p:nvGrpSpPr>
          <p:cNvPr id="11" name="Group 11"/>
          <p:cNvGrpSpPr/>
          <p:nvPr/>
        </p:nvGrpSpPr>
        <p:grpSpPr>
          <a:xfrm>
            <a:off x="9031439" y="1668633"/>
            <a:ext cx="4562465" cy="7200900"/>
            <a:chOff x="0" y="0"/>
            <a:chExt cx="6083287" cy="9601200"/>
          </a:xfrm>
        </p:grpSpPr>
        <p:sp>
          <p:nvSpPr>
            <p:cNvPr id="12" name="Freeform 12"/>
            <p:cNvSpPr/>
            <p:nvPr/>
          </p:nvSpPr>
          <p:spPr>
            <a:xfrm>
              <a:off x="0" y="0"/>
              <a:ext cx="6083300" cy="9601200"/>
            </a:xfrm>
            <a:custGeom>
              <a:avLst/>
              <a:gdLst/>
              <a:ahLst/>
              <a:cxnLst/>
              <a:rect l="l" t="t" r="r" b="b"/>
              <a:pathLst>
                <a:path w="6083300" h="9601200">
                  <a:moveTo>
                    <a:pt x="100838" y="0"/>
                  </a:moveTo>
                  <a:lnTo>
                    <a:pt x="5982462" y="0"/>
                  </a:lnTo>
                  <a:cubicBezTo>
                    <a:pt x="6009259" y="0"/>
                    <a:pt x="6034913" y="10668"/>
                    <a:pt x="6053836" y="29591"/>
                  </a:cubicBezTo>
                  <a:cubicBezTo>
                    <a:pt x="6072759" y="48514"/>
                    <a:pt x="6083300" y="74168"/>
                    <a:pt x="6083300" y="100838"/>
                  </a:cubicBezTo>
                  <a:lnTo>
                    <a:pt x="6083300" y="9500362"/>
                  </a:lnTo>
                  <a:cubicBezTo>
                    <a:pt x="6083300" y="9556115"/>
                    <a:pt x="6038088" y="9601200"/>
                    <a:pt x="5982462" y="9601200"/>
                  </a:cubicBezTo>
                  <a:lnTo>
                    <a:pt x="100838" y="9601200"/>
                  </a:lnTo>
                  <a:cubicBezTo>
                    <a:pt x="74041" y="9601200"/>
                    <a:pt x="48387" y="9590532"/>
                    <a:pt x="29464" y="9571609"/>
                  </a:cubicBezTo>
                  <a:cubicBezTo>
                    <a:pt x="10541" y="9552686"/>
                    <a:pt x="0" y="9527032"/>
                    <a:pt x="0" y="9500362"/>
                  </a:cubicBezTo>
                  <a:lnTo>
                    <a:pt x="0" y="100838"/>
                  </a:lnTo>
                  <a:cubicBezTo>
                    <a:pt x="0" y="74168"/>
                    <a:pt x="10668" y="48514"/>
                    <a:pt x="29591" y="29591"/>
                  </a:cubicBezTo>
                  <a:cubicBezTo>
                    <a:pt x="48514" y="10668"/>
                    <a:pt x="74168" y="0"/>
                    <a:pt x="100838" y="0"/>
                  </a:cubicBezTo>
                  <a:close/>
                </a:path>
              </a:pathLst>
            </a:custGeom>
            <a:blipFill>
              <a:blip r:embed="rId4"/>
              <a:stretch>
                <a:fillRect l="-2678" r="-2678"/>
              </a:stretch>
            </a:blipFill>
          </p:spPr>
          <p:txBody>
            <a:bodyPr/>
            <a:lstStyle/>
            <a:p>
              <a:endParaRPr lang="el-GR"/>
            </a:p>
          </p:txBody>
        </p:sp>
      </p:grpSp>
      <p:sp>
        <p:nvSpPr>
          <p:cNvPr id="13" name="Freeform 13"/>
          <p:cNvSpPr/>
          <p:nvPr/>
        </p:nvSpPr>
        <p:spPr>
          <a:xfrm>
            <a:off x="13568724" y="1918002"/>
            <a:ext cx="4737354" cy="3821411"/>
          </a:xfrm>
          <a:custGeom>
            <a:avLst/>
            <a:gdLst/>
            <a:ahLst/>
            <a:cxnLst/>
            <a:rect l="l" t="t" r="r" b="b"/>
            <a:pathLst>
              <a:path w="4737354" h="3821411">
                <a:moveTo>
                  <a:pt x="0" y="0"/>
                </a:moveTo>
                <a:lnTo>
                  <a:pt x="4737354" y="0"/>
                </a:lnTo>
                <a:lnTo>
                  <a:pt x="4737354" y="3821411"/>
                </a:lnTo>
                <a:lnTo>
                  <a:pt x="0" y="382141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l-GR"/>
          </a:p>
        </p:txBody>
      </p:sp>
      <p:grpSp>
        <p:nvGrpSpPr>
          <p:cNvPr id="14" name="Group 14"/>
          <p:cNvGrpSpPr/>
          <p:nvPr/>
        </p:nvGrpSpPr>
        <p:grpSpPr>
          <a:xfrm>
            <a:off x="14607702" y="3573018"/>
            <a:ext cx="2659704" cy="9525"/>
            <a:chOff x="0" y="0"/>
            <a:chExt cx="3546272" cy="12700"/>
          </a:xfrm>
        </p:grpSpPr>
        <p:sp>
          <p:nvSpPr>
            <p:cNvPr id="15" name="Freeform 15"/>
            <p:cNvSpPr/>
            <p:nvPr/>
          </p:nvSpPr>
          <p:spPr>
            <a:xfrm>
              <a:off x="6350" y="0"/>
              <a:ext cx="3533521" cy="12700"/>
            </a:xfrm>
            <a:custGeom>
              <a:avLst/>
              <a:gdLst/>
              <a:ahLst/>
              <a:cxnLst/>
              <a:rect l="l" t="t" r="r" b="b"/>
              <a:pathLst>
                <a:path w="3533521" h="12700">
                  <a:moveTo>
                    <a:pt x="0" y="0"/>
                  </a:moveTo>
                  <a:lnTo>
                    <a:pt x="3533521" y="0"/>
                  </a:lnTo>
                  <a:lnTo>
                    <a:pt x="3533521" y="12700"/>
                  </a:lnTo>
                  <a:lnTo>
                    <a:pt x="0" y="12700"/>
                  </a:lnTo>
                  <a:close/>
                </a:path>
              </a:pathLst>
            </a:custGeom>
            <a:solidFill>
              <a:srgbClr val="FFFFFF"/>
            </a:solidFill>
          </p:spPr>
          <p:txBody>
            <a:bodyPr/>
            <a:lstStyle/>
            <a:p>
              <a:endParaRPr lang="el-GR"/>
            </a:p>
          </p:txBody>
        </p:sp>
      </p:grpSp>
      <p:sp>
        <p:nvSpPr>
          <p:cNvPr id="16" name="TextBox 16"/>
          <p:cNvSpPr txBox="1"/>
          <p:nvPr/>
        </p:nvSpPr>
        <p:spPr>
          <a:xfrm>
            <a:off x="14612369" y="3816629"/>
            <a:ext cx="2650274" cy="876005"/>
          </a:xfrm>
          <a:prstGeom prst="rect">
            <a:avLst/>
          </a:prstGeom>
        </p:spPr>
        <p:txBody>
          <a:bodyPr lIns="0" tIns="0" rIns="0" bIns="0" rtlCol="0" anchor="t">
            <a:spAutoFit/>
          </a:bodyPr>
          <a:lstStyle/>
          <a:p>
            <a:pPr algn="l">
              <a:lnSpc>
                <a:spcPts val="1680"/>
              </a:lnSpc>
            </a:pPr>
            <a:r>
              <a:rPr lang="en-US" sz="1399" spc="-27">
                <a:solidFill>
                  <a:srgbClr val="FFFFFF"/>
                </a:solidFill>
                <a:latin typeface="Poppins"/>
                <a:ea typeface="Poppins"/>
                <a:cs typeface="Poppins"/>
                <a:sym typeface="Poppins"/>
              </a:rPr>
              <a:t>Shared resource systems make sustainability more accessible, affordable, and inclusive for society.</a:t>
            </a:r>
          </a:p>
        </p:txBody>
      </p:sp>
      <p:sp>
        <p:nvSpPr>
          <p:cNvPr id="17" name="TextBox 17"/>
          <p:cNvSpPr txBox="1"/>
          <p:nvPr/>
        </p:nvSpPr>
        <p:spPr>
          <a:xfrm>
            <a:off x="14612264" y="3053267"/>
            <a:ext cx="2650274" cy="247574"/>
          </a:xfrm>
          <a:prstGeom prst="rect">
            <a:avLst/>
          </a:prstGeom>
        </p:spPr>
        <p:txBody>
          <a:bodyPr lIns="0" tIns="0" rIns="0" bIns="0" rtlCol="0" anchor="t">
            <a:spAutoFit/>
          </a:bodyPr>
          <a:lstStyle/>
          <a:p>
            <a:pPr algn="l">
              <a:lnSpc>
                <a:spcPts val="1680"/>
              </a:lnSpc>
            </a:pPr>
            <a:r>
              <a:rPr lang="en-US" sz="1399" b="1" i="1" spc="-27">
                <a:solidFill>
                  <a:srgbClr val="FFFFFF"/>
                </a:solidFill>
                <a:latin typeface="Poppins Bold Italics"/>
                <a:ea typeface="Poppins Bold Italics"/>
                <a:cs typeface="Poppins Bold Italics"/>
                <a:sym typeface="Poppins Bold Italics"/>
              </a:rPr>
              <a:t>Stronger Equity</a:t>
            </a:r>
          </a:p>
        </p:txBody>
      </p:sp>
      <p:sp>
        <p:nvSpPr>
          <p:cNvPr id="18" name="Freeform 18"/>
          <p:cNvSpPr/>
          <p:nvPr/>
        </p:nvSpPr>
        <p:spPr>
          <a:xfrm>
            <a:off x="1025509" y="3854729"/>
            <a:ext cx="188566" cy="215503"/>
          </a:xfrm>
          <a:custGeom>
            <a:avLst/>
            <a:gdLst/>
            <a:ahLst/>
            <a:cxnLst/>
            <a:rect l="l" t="t" r="r" b="b"/>
            <a:pathLst>
              <a:path w="188566" h="215503">
                <a:moveTo>
                  <a:pt x="0" y="0"/>
                </a:moveTo>
                <a:lnTo>
                  <a:pt x="188567" y="0"/>
                </a:lnTo>
                <a:lnTo>
                  <a:pt x="188567" y="215504"/>
                </a:lnTo>
                <a:lnTo>
                  <a:pt x="0" y="21550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l-GR"/>
          </a:p>
        </p:txBody>
      </p:sp>
      <p:grpSp>
        <p:nvGrpSpPr>
          <p:cNvPr id="19" name="Group 19"/>
          <p:cNvGrpSpPr/>
          <p:nvPr/>
        </p:nvGrpSpPr>
        <p:grpSpPr>
          <a:xfrm>
            <a:off x="1020747" y="3962476"/>
            <a:ext cx="2659704" cy="9525"/>
            <a:chOff x="0" y="0"/>
            <a:chExt cx="3546272" cy="12700"/>
          </a:xfrm>
        </p:grpSpPr>
        <p:sp>
          <p:nvSpPr>
            <p:cNvPr id="20" name="Freeform 20"/>
            <p:cNvSpPr/>
            <p:nvPr/>
          </p:nvSpPr>
          <p:spPr>
            <a:xfrm>
              <a:off x="6350" y="0"/>
              <a:ext cx="3533521" cy="12700"/>
            </a:xfrm>
            <a:custGeom>
              <a:avLst/>
              <a:gdLst/>
              <a:ahLst/>
              <a:cxnLst/>
              <a:rect l="l" t="t" r="r" b="b"/>
              <a:pathLst>
                <a:path w="3533521" h="12700">
                  <a:moveTo>
                    <a:pt x="0" y="0"/>
                  </a:moveTo>
                  <a:lnTo>
                    <a:pt x="3533521" y="0"/>
                  </a:lnTo>
                  <a:lnTo>
                    <a:pt x="3533521" y="12700"/>
                  </a:lnTo>
                  <a:lnTo>
                    <a:pt x="0" y="12700"/>
                  </a:lnTo>
                  <a:close/>
                </a:path>
              </a:pathLst>
            </a:custGeom>
            <a:solidFill>
              <a:srgbClr val="0A3022"/>
            </a:solidFill>
          </p:spPr>
          <p:txBody>
            <a:bodyPr/>
            <a:lstStyle/>
            <a:p>
              <a:endParaRPr lang="el-GR"/>
            </a:p>
          </p:txBody>
        </p:sp>
      </p:grpSp>
      <p:sp>
        <p:nvSpPr>
          <p:cNvPr id="21" name="Freeform 21"/>
          <p:cNvSpPr/>
          <p:nvPr/>
        </p:nvSpPr>
        <p:spPr>
          <a:xfrm>
            <a:off x="13085429" y="7860228"/>
            <a:ext cx="2533337" cy="2533337"/>
          </a:xfrm>
          <a:custGeom>
            <a:avLst/>
            <a:gdLst/>
            <a:ahLst/>
            <a:cxnLst/>
            <a:rect l="l" t="t" r="r" b="b"/>
            <a:pathLst>
              <a:path w="2533337" h="2533337">
                <a:moveTo>
                  <a:pt x="0" y="0"/>
                </a:moveTo>
                <a:lnTo>
                  <a:pt x="2533337" y="0"/>
                </a:lnTo>
                <a:lnTo>
                  <a:pt x="2533337" y="2533337"/>
                </a:lnTo>
                <a:lnTo>
                  <a:pt x="0" y="2533337"/>
                </a:lnTo>
                <a:lnTo>
                  <a:pt x="0" y="0"/>
                </a:lnTo>
                <a:close/>
              </a:path>
            </a:pathLst>
          </a:custGeom>
          <a:blipFill>
            <a:blip r:embed="rId7"/>
            <a:stretch>
              <a:fillRect/>
            </a:stretch>
          </a:blipFill>
        </p:spPr>
        <p:txBody>
          <a:bodyPr/>
          <a:lstStyle/>
          <a:p>
            <a:endParaRPr lang="el-GR"/>
          </a:p>
        </p:txBody>
      </p:sp>
      <p:sp>
        <p:nvSpPr>
          <p:cNvPr id="22" name="Freeform 22"/>
          <p:cNvSpPr/>
          <p:nvPr/>
        </p:nvSpPr>
        <p:spPr>
          <a:xfrm>
            <a:off x="15392400" y="8716947"/>
            <a:ext cx="2651944" cy="1082706"/>
          </a:xfrm>
          <a:custGeom>
            <a:avLst/>
            <a:gdLst/>
            <a:ahLst/>
            <a:cxnLst/>
            <a:rect l="l" t="t" r="r" b="b"/>
            <a:pathLst>
              <a:path w="2651944" h="1082706">
                <a:moveTo>
                  <a:pt x="0" y="0"/>
                </a:moveTo>
                <a:lnTo>
                  <a:pt x="2651944" y="0"/>
                </a:lnTo>
                <a:lnTo>
                  <a:pt x="2651944" y="1082706"/>
                </a:lnTo>
                <a:lnTo>
                  <a:pt x="0" y="1082706"/>
                </a:lnTo>
                <a:lnTo>
                  <a:pt x="0" y="0"/>
                </a:lnTo>
                <a:close/>
              </a:path>
            </a:pathLst>
          </a:custGeom>
          <a:blipFill>
            <a:blip r:embed="rId8"/>
            <a:stretch>
              <a:fillRect/>
            </a:stretch>
          </a:blipFill>
        </p:spPr>
        <p:txBody>
          <a:bodyPr/>
          <a:lstStyle/>
          <a:p>
            <a:endParaRPr lang="el-G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A3022"/>
        </a:solidFill>
        <a:effectLst/>
      </p:bgPr>
    </p:bg>
    <p:spTree>
      <p:nvGrpSpPr>
        <p:cNvPr id="1" name=""/>
        <p:cNvGrpSpPr/>
        <p:nvPr/>
      </p:nvGrpSpPr>
      <p:grpSpPr>
        <a:xfrm>
          <a:off x="0" y="0"/>
          <a:ext cx="0" cy="0"/>
          <a:chOff x="0" y="0"/>
          <a:chExt cx="0" cy="0"/>
        </a:xfrm>
      </p:grpSpPr>
      <p:grpSp>
        <p:nvGrpSpPr>
          <p:cNvPr id="2" name="Group 2"/>
          <p:cNvGrpSpPr/>
          <p:nvPr/>
        </p:nvGrpSpPr>
        <p:grpSpPr>
          <a:xfrm>
            <a:off x="-350701" y="3924281"/>
            <a:ext cx="3957818" cy="6362719"/>
            <a:chOff x="0" y="0"/>
            <a:chExt cx="5277091" cy="8483625"/>
          </a:xfrm>
        </p:grpSpPr>
        <p:sp>
          <p:nvSpPr>
            <p:cNvPr id="3" name="Freeform 3"/>
            <p:cNvSpPr/>
            <p:nvPr/>
          </p:nvSpPr>
          <p:spPr>
            <a:xfrm>
              <a:off x="0" y="0"/>
              <a:ext cx="5276977" cy="8483600"/>
            </a:xfrm>
            <a:custGeom>
              <a:avLst/>
              <a:gdLst/>
              <a:ahLst/>
              <a:cxnLst/>
              <a:rect l="l" t="t" r="r" b="b"/>
              <a:pathLst>
                <a:path w="5276977" h="8483600">
                  <a:moveTo>
                    <a:pt x="116205" y="0"/>
                  </a:moveTo>
                  <a:lnTo>
                    <a:pt x="5160772" y="0"/>
                  </a:lnTo>
                  <a:cubicBezTo>
                    <a:pt x="5191633" y="0"/>
                    <a:pt x="5221224" y="12192"/>
                    <a:pt x="5242941" y="34036"/>
                  </a:cubicBezTo>
                  <a:cubicBezTo>
                    <a:pt x="5264658" y="55880"/>
                    <a:pt x="5276977" y="85471"/>
                    <a:pt x="5276977" y="116205"/>
                  </a:cubicBezTo>
                  <a:lnTo>
                    <a:pt x="5276977" y="8367395"/>
                  </a:lnTo>
                  <a:cubicBezTo>
                    <a:pt x="5276977" y="8398256"/>
                    <a:pt x="5264785" y="8427847"/>
                    <a:pt x="5242941" y="8449563"/>
                  </a:cubicBezTo>
                  <a:cubicBezTo>
                    <a:pt x="5221097" y="8471281"/>
                    <a:pt x="5191506" y="8483600"/>
                    <a:pt x="5160772" y="8483600"/>
                  </a:cubicBezTo>
                  <a:lnTo>
                    <a:pt x="116205" y="8483600"/>
                  </a:lnTo>
                  <a:cubicBezTo>
                    <a:pt x="85344" y="8483600"/>
                    <a:pt x="55753" y="8471408"/>
                    <a:pt x="34036" y="8449563"/>
                  </a:cubicBezTo>
                  <a:cubicBezTo>
                    <a:pt x="12319" y="8427720"/>
                    <a:pt x="0" y="8398256"/>
                    <a:pt x="0" y="8367395"/>
                  </a:cubicBezTo>
                  <a:lnTo>
                    <a:pt x="0" y="116205"/>
                  </a:lnTo>
                  <a:cubicBezTo>
                    <a:pt x="0" y="85471"/>
                    <a:pt x="12192" y="55880"/>
                    <a:pt x="34036" y="34036"/>
                  </a:cubicBezTo>
                  <a:cubicBezTo>
                    <a:pt x="55880" y="12192"/>
                    <a:pt x="85471" y="0"/>
                    <a:pt x="116205" y="0"/>
                  </a:cubicBezTo>
                  <a:close/>
                </a:path>
              </a:pathLst>
            </a:custGeom>
            <a:blipFill>
              <a:blip r:embed="rId2"/>
              <a:stretch>
                <a:fillRect l="-3577" r="-3579"/>
              </a:stretch>
            </a:blipFill>
          </p:spPr>
          <p:txBody>
            <a:bodyPr/>
            <a:lstStyle/>
            <a:p>
              <a:endParaRPr lang="el-GR"/>
            </a:p>
          </p:txBody>
        </p:sp>
      </p:grpSp>
      <p:sp>
        <p:nvSpPr>
          <p:cNvPr id="4" name="Freeform 4"/>
          <p:cNvSpPr/>
          <p:nvPr/>
        </p:nvSpPr>
        <p:spPr>
          <a:xfrm>
            <a:off x="3497675" y="3459575"/>
            <a:ext cx="15338279" cy="6852418"/>
          </a:xfrm>
          <a:custGeom>
            <a:avLst/>
            <a:gdLst/>
            <a:ahLst/>
            <a:cxnLst/>
            <a:rect l="l" t="t" r="r" b="b"/>
            <a:pathLst>
              <a:path w="15338279" h="6852418">
                <a:moveTo>
                  <a:pt x="0" y="0"/>
                </a:moveTo>
                <a:lnTo>
                  <a:pt x="15338279" y="0"/>
                </a:lnTo>
                <a:lnTo>
                  <a:pt x="15338279" y="6852419"/>
                </a:lnTo>
                <a:lnTo>
                  <a:pt x="0" y="685241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l-GR"/>
          </a:p>
        </p:txBody>
      </p:sp>
      <p:grpSp>
        <p:nvGrpSpPr>
          <p:cNvPr id="5" name="Group 5"/>
          <p:cNvGrpSpPr/>
          <p:nvPr/>
        </p:nvGrpSpPr>
        <p:grpSpPr>
          <a:xfrm>
            <a:off x="4238996" y="4457405"/>
            <a:ext cx="2486539" cy="2320395"/>
            <a:chOff x="0" y="0"/>
            <a:chExt cx="3315386" cy="3093860"/>
          </a:xfrm>
        </p:grpSpPr>
        <p:sp>
          <p:nvSpPr>
            <p:cNvPr id="6" name="Freeform 6"/>
            <p:cNvSpPr/>
            <p:nvPr/>
          </p:nvSpPr>
          <p:spPr>
            <a:xfrm>
              <a:off x="0" y="0"/>
              <a:ext cx="3315335" cy="3093847"/>
            </a:xfrm>
            <a:custGeom>
              <a:avLst/>
              <a:gdLst/>
              <a:ahLst/>
              <a:cxnLst/>
              <a:rect l="l" t="t" r="r" b="b"/>
              <a:pathLst>
                <a:path w="3315335" h="3093847">
                  <a:moveTo>
                    <a:pt x="185039" y="0"/>
                  </a:moveTo>
                  <a:lnTo>
                    <a:pt x="3130296" y="0"/>
                  </a:lnTo>
                  <a:cubicBezTo>
                    <a:pt x="3179318" y="0"/>
                    <a:pt x="3226435" y="19558"/>
                    <a:pt x="3261106" y="54229"/>
                  </a:cubicBezTo>
                  <a:cubicBezTo>
                    <a:pt x="3295777" y="88900"/>
                    <a:pt x="3315335" y="136017"/>
                    <a:pt x="3315335" y="185039"/>
                  </a:cubicBezTo>
                  <a:lnTo>
                    <a:pt x="3315335" y="2908808"/>
                  </a:lnTo>
                  <a:cubicBezTo>
                    <a:pt x="3315335" y="2957830"/>
                    <a:pt x="3295777" y="3004947"/>
                    <a:pt x="3261106" y="3039618"/>
                  </a:cubicBezTo>
                  <a:cubicBezTo>
                    <a:pt x="3226435" y="3074289"/>
                    <a:pt x="3179318" y="3093847"/>
                    <a:pt x="3130296" y="3093847"/>
                  </a:cubicBezTo>
                  <a:lnTo>
                    <a:pt x="185039" y="3093847"/>
                  </a:lnTo>
                  <a:cubicBezTo>
                    <a:pt x="136017" y="3093847"/>
                    <a:pt x="88900" y="3074289"/>
                    <a:pt x="54229" y="3039618"/>
                  </a:cubicBezTo>
                  <a:cubicBezTo>
                    <a:pt x="19558" y="3004947"/>
                    <a:pt x="0" y="2957830"/>
                    <a:pt x="0" y="2908808"/>
                  </a:cubicBezTo>
                  <a:lnTo>
                    <a:pt x="0" y="185039"/>
                  </a:lnTo>
                  <a:cubicBezTo>
                    <a:pt x="0" y="136017"/>
                    <a:pt x="19558" y="88900"/>
                    <a:pt x="54229" y="54229"/>
                  </a:cubicBezTo>
                  <a:cubicBezTo>
                    <a:pt x="88900" y="19558"/>
                    <a:pt x="136017" y="0"/>
                    <a:pt x="185039" y="0"/>
                  </a:cubicBezTo>
                  <a:close/>
                </a:path>
              </a:pathLst>
            </a:custGeom>
            <a:blipFill>
              <a:blip r:embed="rId4"/>
              <a:stretch>
                <a:fillRect l="-19989" r="-19990"/>
              </a:stretch>
            </a:blipFill>
          </p:spPr>
          <p:txBody>
            <a:bodyPr/>
            <a:lstStyle/>
            <a:p>
              <a:endParaRPr lang="el-GR"/>
            </a:p>
          </p:txBody>
        </p:sp>
      </p:grpSp>
      <p:sp>
        <p:nvSpPr>
          <p:cNvPr id="7" name="Freeform 7"/>
          <p:cNvSpPr/>
          <p:nvPr/>
        </p:nvSpPr>
        <p:spPr>
          <a:xfrm>
            <a:off x="2377745" y="2553976"/>
            <a:ext cx="188566" cy="215503"/>
          </a:xfrm>
          <a:custGeom>
            <a:avLst/>
            <a:gdLst/>
            <a:ahLst/>
            <a:cxnLst/>
            <a:rect l="l" t="t" r="r" b="b"/>
            <a:pathLst>
              <a:path w="188566" h="215503">
                <a:moveTo>
                  <a:pt x="0" y="0"/>
                </a:moveTo>
                <a:lnTo>
                  <a:pt x="188566" y="0"/>
                </a:lnTo>
                <a:lnTo>
                  <a:pt x="188566" y="215503"/>
                </a:lnTo>
                <a:lnTo>
                  <a:pt x="0" y="21550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l-GR"/>
          </a:p>
        </p:txBody>
      </p:sp>
      <p:sp>
        <p:nvSpPr>
          <p:cNvPr id="8" name="TextBox 8"/>
          <p:cNvSpPr txBox="1"/>
          <p:nvPr/>
        </p:nvSpPr>
        <p:spPr>
          <a:xfrm>
            <a:off x="3370107" y="528933"/>
            <a:ext cx="13523490" cy="3395348"/>
          </a:xfrm>
          <a:prstGeom prst="rect">
            <a:avLst/>
          </a:prstGeom>
        </p:spPr>
        <p:txBody>
          <a:bodyPr lIns="0" tIns="0" rIns="0" bIns="0" rtlCol="0" anchor="t">
            <a:spAutoFit/>
          </a:bodyPr>
          <a:lstStyle/>
          <a:p>
            <a:pPr algn="l">
              <a:lnSpc>
                <a:spcPts val="8799"/>
              </a:lnSpc>
            </a:pPr>
            <a:r>
              <a:rPr lang="en-US" sz="8799" b="1" spc="-527">
                <a:solidFill>
                  <a:srgbClr val="C1FF72"/>
                </a:solidFill>
                <a:latin typeface="Poppins Bold"/>
                <a:ea typeface="Poppins Bold"/>
                <a:cs typeface="Poppins Bold"/>
                <a:sym typeface="Poppins Bold"/>
              </a:rPr>
              <a:t>EMPOWERING THE NEXT </a:t>
            </a:r>
            <a:r>
              <a:rPr lang="en-US" sz="8799" b="1" spc="-527">
                <a:solidFill>
                  <a:srgbClr val="3D7A64"/>
                </a:solidFill>
                <a:latin typeface="Poppins Bold"/>
                <a:ea typeface="Poppins Bold"/>
                <a:cs typeface="Poppins Bold"/>
                <a:sym typeface="Poppins Bold"/>
              </a:rPr>
              <a:t>GENERATION OF </a:t>
            </a:r>
            <a:r>
              <a:rPr lang="en-US" sz="8799" b="1" spc="-527">
                <a:solidFill>
                  <a:srgbClr val="C1FF72"/>
                </a:solidFill>
                <a:latin typeface="Poppins Bold"/>
                <a:ea typeface="Poppins Bold"/>
                <a:cs typeface="Poppins Bold"/>
                <a:sym typeface="Poppins Bold"/>
              </a:rPr>
              <a:t>SUSTAINABLE</a:t>
            </a:r>
          </a:p>
        </p:txBody>
      </p:sp>
      <p:sp>
        <p:nvSpPr>
          <p:cNvPr id="9" name="TextBox 9"/>
          <p:cNvSpPr txBox="1"/>
          <p:nvPr/>
        </p:nvSpPr>
        <p:spPr>
          <a:xfrm>
            <a:off x="7105479" y="4588507"/>
            <a:ext cx="10665323" cy="559410"/>
          </a:xfrm>
          <a:prstGeom prst="rect">
            <a:avLst/>
          </a:prstGeom>
        </p:spPr>
        <p:txBody>
          <a:bodyPr lIns="0" tIns="0" rIns="0" bIns="0" rtlCol="0" anchor="t">
            <a:spAutoFit/>
          </a:bodyPr>
          <a:lstStyle/>
          <a:p>
            <a:pPr algn="l">
              <a:lnSpc>
                <a:spcPts val="2238"/>
              </a:lnSpc>
            </a:pPr>
            <a:r>
              <a:rPr lang="en-US" sz="1599" b="1" u="sng" spc="-63">
                <a:solidFill>
                  <a:srgbClr val="000000"/>
                </a:solidFill>
                <a:latin typeface="Poppins Bold"/>
                <a:ea typeface="Poppins Bold"/>
                <a:cs typeface="Poppins Bold"/>
                <a:sym typeface="Poppins Bold"/>
              </a:rPr>
              <a:t>Instilling Environmental Responsibility</a:t>
            </a:r>
            <a:r>
              <a:rPr lang="en-US" sz="1599" spc="-63">
                <a:solidFill>
                  <a:srgbClr val="000000"/>
                </a:solidFill>
                <a:latin typeface="Poppins"/>
                <a:ea typeface="Poppins"/>
                <a:cs typeface="Poppins"/>
                <a:sym typeface="Poppins"/>
              </a:rPr>
              <a:t>Teaching kids about sustainability helps them develop a sense of environmental management from an early age.</a:t>
            </a:r>
          </a:p>
        </p:txBody>
      </p:sp>
      <p:sp>
        <p:nvSpPr>
          <p:cNvPr id="10" name="TextBox 10"/>
          <p:cNvSpPr txBox="1"/>
          <p:nvPr/>
        </p:nvSpPr>
        <p:spPr>
          <a:xfrm>
            <a:off x="7105479" y="5266439"/>
            <a:ext cx="9890369" cy="883282"/>
          </a:xfrm>
          <a:prstGeom prst="rect">
            <a:avLst/>
          </a:prstGeom>
        </p:spPr>
        <p:txBody>
          <a:bodyPr lIns="0" tIns="0" rIns="0" bIns="0" rtlCol="0" anchor="t">
            <a:spAutoFit/>
          </a:bodyPr>
          <a:lstStyle/>
          <a:p>
            <a:pPr algn="l">
              <a:lnSpc>
                <a:spcPts val="2238"/>
              </a:lnSpc>
            </a:pPr>
            <a:r>
              <a:rPr lang="en-US" sz="1599" b="1" u="sng">
                <a:solidFill>
                  <a:srgbClr val="000000"/>
                </a:solidFill>
                <a:latin typeface="Poppins Bold"/>
                <a:ea typeface="Poppins Bold"/>
                <a:cs typeface="Poppins Bold"/>
                <a:sym typeface="Poppins Bold"/>
              </a:rPr>
              <a:t>Preparing for Future Green Career</a:t>
            </a:r>
          </a:p>
          <a:p>
            <a:pPr algn="l">
              <a:lnSpc>
                <a:spcPts val="2238"/>
              </a:lnSpc>
            </a:pPr>
            <a:r>
              <a:rPr lang="en-US" sz="1599">
                <a:solidFill>
                  <a:srgbClr val="000000"/>
                </a:solidFill>
                <a:latin typeface="Poppins"/>
                <a:ea typeface="Poppins"/>
                <a:cs typeface="Poppins"/>
                <a:sym typeface="Poppins"/>
              </a:rPr>
              <a:t>Equipping students with knowledge about green business</a:t>
            </a:r>
            <a:r>
              <a:rPr lang="en-US" sz="1599" b="1">
                <a:solidFill>
                  <a:srgbClr val="000000"/>
                </a:solidFill>
                <a:latin typeface="Poppins Bold"/>
                <a:ea typeface="Poppins Bold"/>
                <a:cs typeface="Poppins Bold"/>
                <a:sym typeface="Poppins Bold"/>
              </a:rPr>
              <a:t> </a:t>
            </a:r>
            <a:r>
              <a:rPr lang="en-US" sz="1599">
                <a:solidFill>
                  <a:srgbClr val="000000"/>
                </a:solidFill>
                <a:latin typeface="Poppins"/>
                <a:ea typeface="Poppins"/>
                <a:cs typeface="Poppins"/>
                <a:sym typeface="Poppins"/>
              </a:rPr>
              <a:t>prepares them for careers in emerging </a:t>
            </a:r>
          </a:p>
          <a:p>
            <a:pPr algn="l">
              <a:lnSpc>
                <a:spcPts val="2238"/>
              </a:lnSpc>
            </a:pPr>
            <a:r>
              <a:rPr lang="en-US" sz="1599">
                <a:solidFill>
                  <a:srgbClr val="000000"/>
                </a:solidFill>
                <a:latin typeface="Poppins"/>
                <a:ea typeface="Poppins"/>
                <a:cs typeface="Poppins"/>
                <a:sym typeface="Poppins"/>
              </a:rPr>
              <a:t>eco-friendly industries.</a:t>
            </a:r>
          </a:p>
        </p:txBody>
      </p:sp>
      <p:sp>
        <p:nvSpPr>
          <p:cNvPr id="11" name="TextBox 11"/>
          <p:cNvSpPr txBox="1"/>
          <p:nvPr/>
        </p:nvSpPr>
        <p:spPr>
          <a:xfrm>
            <a:off x="7105479" y="6327762"/>
            <a:ext cx="9729635" cy="1159507"/>
          </a:xfrm>
          <a:prstGeom prst="rect">
            <a:avLst/>
          </a:prstGeom>
        </p:spPr>
        <p:txBody>
          <a:bodyPr lIns="0" tIns="0" rIns="0" bIns="0" rtlCol="0" anchor="t">
            <a:spAutoFit/>
          </a:bodyPr>
          <a:lstStyle/>
          <a:p>
            <a:pPr algn="l">
              <a:lnSpc>
                <a:spcPts val="2238"/>
              </a:lnSpc>
            </a:pPr>
            <a:r>
              <a:rPr lang="en-US" sz="1599" b="1" u="sng">
                <a:solidFill>
                  <a:srgbClr val="000000"/>
                </a:solidFill>
                <a:latin typeface="Poppins Bold"/>
                <a:ea typeface="Poppins Bold"/>
                <a:cs typeface="Poppins Bold"/>
                <a:sym typeface="Poppins Bold"/>
              </a:rPr>
              <a:t>Fostering Critical Thinking</a:t>
            </a:r>
          </a:p>
          <a:p>
            <a:pPr algn="ctr">
              <a:lnSpc>
                <a:spcPts val="2238"/>
              </a:lnSpc>
            </a:pPr>
            <a:r>
              <a:rPr lang="en-US" sz="1599">
                <a:solidFill>
                  <a:srgbClr val="000000"/>
                </a:solidFill>
                <a:latin typeface="Poppins"/>
                <a:ea typeface="Poppins"/>
                <a:cs typeface="Poppins"/>
                <a:sym typeface="Poppins"/>
              </a:rPr>
              <a:t>Encourages young people to think critically about corporate responsibility and ethical practices,</a:t>
            </a:r>
          </a:p>
          <a:p>
            <a:pPr algn="l">
              <a:lnSpc>
                <a:spcPts val="2238"/>
              </a:lnSpc>
            </a:pPr>
            <a:r>
              <a:rPr lang="en-US" sz="1599">
                <a:solidFill>
                  <a:srgbClr val="000000"/>
                </a:solidFill>
                <a:latin typeface="Poppins"/>
                <a:ea typeface="Poppins"/>
                <a:cs typeface="Poppins"/>
                <a:sym typeface="Poppins"/>
              </a:rPr>
              <a:t> shaping them into responsible future leaders.</a:t>
            </a:r>
          </a:p>
          <a:p>
            <a:pPr algn="ctr">
              <a:lnSpc>
                <a:spcPts val="2238"/>
              </a:lnSpc>
            </a:pPr>
            <a:endParaRPr lang="en-US" sz="1599">
              <a:solidFill>
                <a:srgbClr val="000000"/>
              </a:solidFill>
              <a:latin typeface="Poppins"/>
              <a:ea typeface="Poppins"/>
              <a:cs typeface="Poppins"/>
              <a:sym typeface="Poppins"/>
            </a:endParaRPr>
          </a:p>
        </p:txBody>
      </p:sp>
      <p:sp>
        <p:nvSpPr>
          <p:cNvPr id="12" name="TextBox 12"/>
          <p:cNvSpPr txBox="1"/>
          <p:nvPr/>
        </p:nvSpPr>
        <p:spPr>
          <a:xfrm>
            <a:off x="7105479" y="7370988"/>
            <a:ext cx="9478566" cy="1159507"/>
          </a:xfrm>
          <a:prstGeom prst="rect">
            <a:avLst/>
          </a:prstGeom>
        </p:spPr>
        <p:txBody>
          <a:bodyPr lIns="0" tIns="0" rIns="0" bIns="0" rtlCol="0" anchor="t">
            <a:spAutoFit/>
          </a:bodyPr>
          <a:lstStyle/>
          <a:p>
            <a:pPr algn="l">
              <a:lnSpc>
                <a:spcPts val="2238"/>
              </a:lnSpc>
            </a:pPr>
            <a:r>
              <a:rPr lang="en-US" sz="1599" b="1" u="sng">
                <a:solidFill>
                  <a:srgbClr val="000000"/>
                </a:solidFill>
                <a:latin typeface="Poppins Bold"/>
                <a:ea typeface="Poppins Bold"/>
                <a:cs typeface="Poppins Bold"/>
                <a:sym typeface="Poppins Bold"/>
              </a:rPr>
              <a:t>Inspiring Innovation</a:t>
            </a:r>
          </a:p>
          <a:p>
            <a:pPr algn="l">
              <a:lnSpc>
                <a:spcPts val="2238"/>
              </a:lnSpc>
            </a:pPr>
            <a:r>
              <a:rPr lang="en-US" sz="1599">
                <a:solidFill>
                  <a:srgbClr val="000000"/>
                </a:solidFill>
                <a:latin typeface="Poppins"/>
                <a:ea typeface="Poppins"/>
                <a:cs typeface="Poppins"/>
                <a:sym typeface="Poppins"/>
              </a:rPr>
              <a:t>Educating youngsters about green business inspires them to develop innovative solutions for </a:t>
            </a:r>
          </a:p>
          <a:p>
            <a:pPr algn="l">
              <a:lnSpc>
                <a:spcPts val="2238"/>
              </a:lnSpc>
            </a:pPr>
            <a:r>
              <a:rPr lang="en-US" sz="1599">
                <a:solidFill>
                  <a:srgbClr val="000000"/>
                </a:solidFill>
                <a:latin typeface="Poppins"/>
                <a:ea typeface="Poppins"/>
                <a:cs typeface="Poppins"/>
                <a:sym typeface="Poppins"/>
              </a:rPr>
              <a:t>environmental challenges, fueling future advancements in sustainability.</a:t>
            </a:r>
          </a:p>
          <a:p>
            <a:pPr algn="ctr">
              <a:lnSpc>
                <a:spcPts val="2238"/>
              </a:lnSpc>
            </a:pPr>
            <a:endParaRPr lang="en-US" sz="1599">
              <a:solidFill>
                <a:srgbClr val="000000"/>
              </a:solidFill>
              <a:latin typeface="Poppins"/>
              <a:ea typeface="Poppins"/>
              <a:cs typeface="Poppins"/>
              <a:sym typeface="Poppins"/>
            </a:endParaRPr>
          </a:p>
        </p:txBody>
      </p:sp>
      <p:sp>
        <p:nvSpPr>
          <p:cNvPr id="13" name="Freeform 13"/>
          <p:cNvSpPr/>
          <p:nvPr/>
        </p:nvSpPr>
        <p:spPr>
          <a:xfrm>
            <a:off x="12975485" y="8096848"/>
            <a:ext cx="2533337" cy="2533337"/>
          </a:xfrm>
          <a:custGeom>
            <a:avLst/>
            <a:gdLst/>
            <a:ahLst/>
            <a:cxnLst/>
            <a:rect l="l" t="t" r="r" b="b"/>
            <a:pathLst>
              <a:path w="2533337" h="2533337">
                <a:moveTo>
                  <a:pt x="0" y="0"/>
                </a:moveTo>
                <a:lnTo>
                  <a:pt x="2533337" y="0"/>
                </a:lnTo>
                <a:lnTo>
                  <a:pt x="2533337" y="2533337"/>
                </a:lnTo>
                <a:lnTo>
                  <a:pt x="0" y="2533337"/>
                </a:lnTo>
                <a:lnTo>
                  <a:pt x="0" y="0"/>
                </a:lnTo>
                <a:close/>
              </a:path>
            </a:pathLst>
          </a:custGeom>
          <a:blipFill>
            <a:blip r:embed="rId6"/>
            <a:stretch>
              <a:fillRect/>
            </a:stretch>
          </a:blipFill>
        </p:spPr>
        <p:txBody>
          <a:bodyPr/>
          <a:lstStyle/>
          <a:p>
            <a:endParaRPr lang="el-GR"/>
          </a:p>
        </p:txBody>
      </p:sp>
      <p:sp>
        <p:nvSpPr>
          <p:cNvPr id="14" name="Freeform 14"/>
          <p:cNvSpPr/>
          <p:nvPr/>
        </p:nvSpPr>
        <p:spPr>
          <a:xfrm>
            <a:off x="15508822" y="8759095"/>
            <a:ext cx="2651944" cy="1082706"/>
          </a:xfrm>
          <a:custGeom>
            <a:avLst/>
            <a:gdLst/>
            <a:ahLst/>
            <a:cxnLst/>
            <a:rect l="l" t="t" r="r" b="b"/>
            <a:pathLst>
              <a:path w="2651944" h="1082706">
                <a:moveTo>
                  <a:pt x="0" y="0"/>
                </a:moveTo>
                <a:lnTo>
                  <a:pt x="2651944" y="0"/>
                </a:lnTo>
                <a:lnTo>
                  <a:pt x="2651944" y="1082705"/>
                </a:lnTo>
                <a:lnTo>
                  <a:pt x="0" y="1082705"/>
                </a:lnTo>
                <a:lnTo>
                  <a:pt x="0" y="0"/>
                </a:lnTo>
                <a:close/>
              </a:path>
            </a:pathLst>
          </a:custGeom>
          <a:blipFill>
            <a:blip r:embed="rId7"/>
            <a:stretch>
              <a:fillRect/>
            </a:stretch>
          </a:blipFill>
        </p:spPr>
        <p:txBody>
          <a:bodyPr/>
          <a:lstStyle/>
          <a:p>
            <a:endParaRPr lang="el-G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A3022"/>
        </a:solidFill>
        <a:effectLst/>
      </p:bgPr>
    </p:bg>
    <p:spTree>
      <p:nvGrpSpPr>
        <p:cNvPr id="1" name=""/>
        <p:cNvGrpSpPr/>
        <p:nvPr/>
      </p:nvGrpSpPr>
      <p:grpSpPr>
        <a:xfrm>
          <a:off x="0" y="0"/>
          <a:ext cx="0" cy="0"/>
          <a:chOff x="0" y="0"/>
          <a:chExt cx="0" cy="0"/>
        </a:xfrm>
      </p:grpSpPr>
      <p:sp>
        <p:nvSpPr>
          <p:cNvPr id="2" name="Freeform 2"/>
          <p:cNvSpPr/>
          <p:nvPr/>
        </p:nvSpPr>
        <p:spPr>
          <a:xfrm>
            <a:off x="9637024" y="1912744"/>
            <a:ext cx="7640355" cy="8873976"/>
          </a:xfrm>
          <a:custGeom>
            <a:avLst/>
            <a:gdLst/>
            <a:ahLst/>
            <a:cxnLst/>
            <a:rect l="l" t="t" r="r" b="b"/>
            <a:pathLst>
              <a:path w="7640355" h="8873976">
                <a:moveTo>
                  <a:pt x="0" y="0"/>
                </a:moveTo>
                <a:lnTo>
                  <a:pt x="7640354" y="0"/>
                </a:lnTo>
                <a:lnTo>
                  <a:pt x="7640354" y="8873976"/>
                </a:lnTo>
                <a:lnTo>
                  <a:pt x="0" y="88739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l-GR"/>
          </a:p>
        </p:txBody>
      </p:sp>
      <p:grpSp>
        <p:nvGrpSpPr>
          <p:cNvPr id="3" name="Group 3"/>
          <p:cNvGrpSpPr/>
          <p:nvPr/>
        </p:nvGrpSpPr>
        <p:grpSpPr>
          <a:xfrm>
            <a:off x="1023938" y="5456749"/>
            <a:ext cx="6826844" cy="9525"/>
            <a:chOff x="0" y="0"/>
            <a:chExt cx="9102458" cy="12700"/>
          </a:xfrm>
        </p:grpSpPr>
        <p:sp>
          <p:nvSpPr>
            <p:cNvPr id="4" name="Freeform 4"/>
            <p:cNvSpPr/>
            <p:nvPr/>
          </p:nvSpPr>
          <p:spPr>
            <a:xfrm>
              <a:off x="6350" y="0"/>
              <a:ext cx="9089771" cy="12700"/>
            </a:xfrm>
            <a:custGeom>
              <a:avLst/>
              <a:gdLst/>
              <a:ahLst/>
              <a:cxnLst/>
              <a:rect l="l" t="t" r="r" b="b"/>
              <a:pathLst>
                <a:path w="9089771" h="12700">
                  <a:moveTo>
                    <a:pt x="0" y="0"/>
                  </a:moveTo>
                  <a:lnTo>
                    <a:pt x="9089771" y="0"/>
                  </a:lnTo>
                  <a:lnTo>
                    <a:pt x="9089771" y="12700"/>
                  </a:lnTo>
                  <a:lnTo>
                    <a:pt x="0" y="12700"/>
                  </a:lnTo>
                  <a:close/>
                </a:path>
              </a:pathLst>
            </a:custGeom>
            <a:solidFill>
              <a:srgbClr val="3D7A64"/>
            </a:solidFill>
          </p:spPr>
          <p:txBody>
            <a:bodyPr/>
            <a:lstStyle/>
            <a:p>
              <a:endParaRPr lang="el-GR"/>
            </a:p>
          </p:txBody>
        </p:sp>
      </p:grpSp>
      <p:grpSp>
        <p:nvGrpSpPr>
          <p:cNvPr id="5" name="Group 5"/>
          <p:cNvGrpSpPr/>
          <p:nvPr/>
        </p:nvGrpSpPr>
        <p:grpSpPr>
          <a:xfrm>
            <a:off x="1685020" y="2052638"/>
            <a:ext cx="6165761" cy="14288"/>
            <a:chOff x="0" y="0"/>
            <a:chExt cx="8221015" cy="19050"/>
          </a:xfrm>
        </p:grpSpPr>
        <p:sp>
          <p:nvSpPr>
            <p:cNvPr id="6" name="Freeform 6"/>
            <p:cNvSpPr/>
            <p:nvPr/>
          </p:nvSpPr>
          <p:spPr>
            <a:xfrm>
              <a:off x="6350" y="0"/>
              <a:ext cx="8208264" cy="19050"/>
            </a:xfrm>
            <a:custGeom>
              <a:avLst/>
              <a:gdLst/>
              <a:ahLst/>
              <a:cxnLst/>
              <a:rect l="l" t="t" r="r" b="b"/>
              <a:pathLst>
                <a:path w="8208264" h="19050">
                  <a:moveTo>
                    <a:pt x="0" y="0"/>
                  </a:moveTo>
                  <a:lnTo>
                    <a:pt x="8208264" y="6350"/>
                  </a:lnTo>
                  <a:lnTo>
                    <a:pt x="8208264" y="19050"/>
                  </a:lnTo>
                  <a:lnTo>
                    <a:pt x="0" y="12700"/>
                  </a:lnTo>
                  <a:close/>
                </a:path>
              </a:pathLst>
            </a:custGeom>
            <a:solidFill>
              <a:srgbClr val="3D7A64"/>
            </a:solidFill>
          </p:spPr>
          <p:txBody>
            <a:bodyPr/>
            <a:lstStyle/>
            <a:p>
              <a:endParaRPr lang="el-GR"/>
            </a:p>
          </p:txBody>
        </p:sp>
      </p:grpSp>
      <p:grpSp>
        <p:nvGrpSpPr>
          <p:cNvPr id="7" name="Group 7"/>
          <p:cNvGrpSpPr/>
          <p:nvPr/>
        </p:nvGrpSpPr>
        <p:grpSpPr>
          <a:xfrm>
            <a:off x="10166213" y="2576512"/>
            <a:ext cx="6581975" cy="6681788"/>
            <a:chOff x="0" y="0"/>
            <a:chExt cx="8775967" cy="8909050"/>
          </a:xfrm>
        </p:grpSpPr>
        <p:sp>
          <p:nvSpPr>
            <p:cNvPr id="8" name="Freeform 8"/>
            <p:cNvSpPr/>
            <p:nvPr/>
          </p:nvSpPr>
          <p:spPr>
            <a:xfrm>
              <a:off x="0" y="0"/>
              <a:ext cx="8775953" cy="8909050"/>
            </a:xfrm>
            <a:custGeom>
              <a:avLst/>
              <a:gdLst/>
              <a:ahLst/>
              <a:cxnLst/>
              <a:rect l="l" t="t" r="r" b="b"/>
              <a:pathLst>
                <a:path w="8775953" h="8909050">
                  <a:moveTo>
                    <a:pt x="56769" y="0"/>
                  </a:moveTo>
                  <a:lnTo>
                    <a:pt x="8719185" y="0"/>
                  </a:lnTo>
                  <a:cubicBezTo>
                    <a:pt x="8750553" y="0"/>
                    <a:pt x="8775953" y="25400"/>
                    <a:pt x="8775953" y="56769"/>
                  </a:cubicBezTo>
                  <a:lnTo>
                    <a:pt x="8775953" y="8852281"/>
                  </a:lnTo>
                  <a:cubicBezTo>
                    <a:pt x="8775953" y="8883650"/>
                    <a:pt x="8750553" y="8909050"/>
                    <a:pt x="8719185" y="8909050"/>
                  </a:cubicBezTo>
                  <a:lnTo>
                    <a:pt x="56769" y="8909050"/>
                  </a:lnTo>
                  <a:cubicBezTo>
                    <a:pt x="25400" y="8909050"/>
                    <a:pt x="0" y="8883650"/>
                    <a:pt x="0" y="8852281"/>
                  </a:cubicBezTo>
                  <a:lnTo>
                    <a:pt x="0" y="56769"/>
                  </a:lnTo>
                  <a:cubicBezTo>
                    <a:pt x="0" y="25400"/>
                    <a:pt x="25400" y="0"/>
                    <a:pt x="56769" y="0"/>
                  </a:cubicBezTo>
                  <a:close/>
                </a:path>
              </a:pathLst>
            </a:custGeom>
            <a:blipFill>
              <a:blip r:embed="rId3"/>
              <a:stretch>
                <a:fillRect t="-23879" b="-23879"/>
              </a:stretch>
            </a:blipFill>
          </p:spPr>
          <p:txBody>
            <a:bodyPr/>
            <a:lstStyle/>
            <a:p>
              <a:endParaRPr lang="el-GR"/>
            </a:p>
          </p:txBody>
        </p:sp>
      </p:grpSp>
      <p:sp>
        <p:nvSpPr>
          <p:cNvPr id="9" name="Freeform 9"/>
          <p:cNvSpPr/>
          <p:nvPr/>
        </p:nvSpPr>
        <p:spPr>
          <a:xfrm>
            <a:off x="1028700" y="1933708"/>
            <a:ext cx="188566" cy="215503"/>
          </a:xfrm>
          <a:custGeom>
            <a:avLst/>
            <a:gdLst/>
            <a:ahLst/>
            <a:cxnLst/>
            <a:rect l="l" t="t" r="r" b="b"/>
            <a:pathLst>
              <a:path w="188566" h="215503">
                <a:moveTo>
                  <a:pt x="0" y="0"/>
                </a:moveTo>
                <a:lnTo>
                  <a:pt x="188566" y="0"/>
                </a:lnTo>
                <a:lnTo>
                  <a:pt x="188566" y="215503"/>
                </a:lnTo>
                <a:lnTo>
                  <a:pt x="0" y="21550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l-GR"/>
          </a:p>
        </p:txBody>
      </p:sp>
      <p:sp>
        <p:nvSpPr>
          <p:cNvPr id="10" name="TextBox 10"/>
          <p:cNvSpPr txBox="1"/>
          <p:nvPr/>
        </p:nvSpPr>
        <p:spPr>
          <a:xfrm>
            <a:off x="1028700" y="2515086"/>
            <a:ext cx="4572762" cy="1361875"/>
          </a:xfrm>
          <a:prstGeom prst="rect">
            <a:avLst/>
          </a:prstGeom>
        </p:spPr>
        <p:txBody>
          <a:bodyPr lIns="0" tIns="0" rIns="0" bIns="0" rtlCol="0" anchor="t">
            <a:spAutoFit/>
          </a:bodyPr>
          <a:lstStyle/>
          <a:p>
            <a:pPr algn="l">
              <a:lnSpc>
                <a:spcPts val="10227"/>
              </a:lnSpc>
            </a:pPr>
            <a:r>
              <a:rPr lang="en-US" sz="10228" b="1" spc="-613">
                <a:solidFill>
                  <a:srgbClr val="C1FF72"/>
                </a:solidFill>
                <a:latin typeface="Poppins Bold"/>
                <a:ea typeface="Poppins Bold"/>
                <a:cs typeface="Poppins Bold"/>
                <a:sym typeface="Poppins Bold"/>
              </a:rPr>
              <a:t>THANK</a:t>
            </a:r>
          </a:p>
        </p:txBody>
      </p:sp>
      <p:sp>
        <p:nvSpPr>
          <p:cNvPr id="11" name="TextBox 11"/>
          <p:cNvSpPr txBox="1"/>
          <p:nvPr/>
        </p:nvSpPr>
        <p:spPr>
          <a:xfrm>
            <a:off x="5423192" y="2515086"/>
            <a:ext cx="2543918" cy="1361875"/>
          </a:xfrm>
          <a:prstGeom prst="rect">
            <a:avLst/>
          </a:prstGeom>
        </p:spPr>
        <p:txBody>
          <a:bodyPr lIns="0" tIns="0" rIns="0" bIns="0" rtlCol="0" anchor="t">
            <a:spAutoFit/>
          </a:bodyPr>
          <a:lstStyle/>
          <a:p>
            <a:pPr algn="l">
              <a:lnSpc>
                <a:spcPts val="10227"/>
              </a:lnSpc>
            </a:pPr>
            <a:r>
              <a:rPr lang="en-US" sz="10228" spc="-613">
                <a:solidFill>
                  <a:srgbClr val="FFFFFF"/>
                </a:solidFill>
                <a:latin typeface="Poppins"/>
                <a:ea typeface="Poppins"/>
                <a:cs typeface="Poppins"/>
                <a:sym typeface="Poppins"/>
              </a:rPr>
              <a:t>YOU</a:t>
            </a:r>
          </a:p>
        </p:txBody>
      </p:sp>
      <p:sp>
        <p:nvSpPr>
          <p:cNvPr id="12" name="TextBox 12"/>
          <p:cNvSpPr txBox="1"/>
          <p:nvPr/>
        </p:nvSpPr>
        <p:spPr>
          <a:xfrm>
            <a:off x="1028700" y="4660297"/>
            <a:ext cx="6817319" cy="523904"/>
          </a:xfrm>
          <a:prstGeom prst="rect">
            <a:avLst/>
          </a:prstGeom>
        </p:spPr>
        <p:txBody>
          <a:bodyPr lIns="0" tIns="0" rIns="0" bIns="0" rtlCol="0" anchor="t">
            <a:spAutoFit/>
          </a:bodyPr>
          <a:lstStyle/>
          <a:p>
            <a:pPr algn="l">
              <a:lnSpc>
                <a:spcPts val="3603"/>
              </a:lnSpc>
            </a:pPr>
            <a:r>
              <a:rPr lang="en-US" sz="3003" i="1" spc="-120">
                <a:solidFill>
                  <a:srgbClr val="FFFFFF"/>
                </a:solidFill>
                <a:latin typeface="Poppins Italics"/>
                <a:ea typeface="Poppins Italics"/>
                <a:cs typeface="Poppins Italics"/>
                <a:sym typeface="Poppins Italics"/>
              </a:rPr>
              <a:t>Together for a Circular Future</a:t>
            </a:r>
          </a:p>
        </p:txBody>
      </p:sp>
      <p:sp>
        <p:nvSpPr>
          <p:cNvPr id="13" name="TextBox 13"/>
          <p:cNvSpPr txBox="1"/>
          <p:nvPr/>
        </p:nvSpPr>
        <p:spPr>
          <a:xfrm>
            <a:off x="1028700" y="5700674"/>
            <a:ext cx="6817319" cy="247650"/>
          </a:xfrm>
          <a:prstGeom prst="rect">
            <a:avLst/>
          </a:prstGeom>
        </p:spPr>
        <p:txBody>
          <a:bodyPr lIns="0" tIns="0" rIns="0" bIns="0" rtlCol="0" anchor="t">
            <a:spAutoFit/>
          </a:bodyPr>
          <a:lstStyle/>
          <a:p>
            <a:pPr algn="l">
              <a:lnSpc>
                <a:spcPts val="1680"/>
              </a:lnSpc>
            </a:pPr>
            <a:r>
              <a:rPr lang="en-US" sz="1399" spc="-27">
                <a:solidFill>
                  <a:srgbClr val="FFFFFF"/>
                </a:solidFill>
                <a:latin typeface="Poppins"/>
                <a:ea typeface="Poppins"/>
                <a:cs typeface="Poppins"/>
                <a:sym typeface="Poppins"/>
              </a:rPr>
              <a:t>Circular economy is our pathway to sustainability. Thank you for your attention. </a:t>
            </a:r>
          </a:p>
        </p:txBody>
      </p:sp>
      <p:sp>
        <p:nvSpPr>
          <p:cNvPr id="14" name="Freeform 14"/>
          <p:cNvSpPr/>
          <p:nvPr/>
        </p:nvSpPr>
        <p:spPr>
          <a:xfrm>
            <a:off x="11646604" y="-17146"/>
            <a:ext cx="2533337" cy="2533337"/>
          </a:xfrm>
          <a:custGeom>
            <a:avLst/>
            <a:gdLst/>
            <a:ahLst/>
            <a:cxnLst/>
            <a:rect l="l" t="t" r="r" b="b"/>
            <a:pathLst>
              <a:path w="2533337" h="2533337">
                <a:moveTo>
                  <a:pt x="0" y="0"/>
                </a:moveTo>
                <a:lnTo>
                  <a:pt x="2533337" y="0"/>
                </a:lnTo>
                <a:lnTo>
                  <a:pt x="2533337" y="2533337"/>
                </a:lnTo>
                <a:lnTo>
                  <a:pt x="0" y="2533337"/>
                </a:lnTo>
                <a:lnTo>
                  <a:pt x="0" y="0"/>
                </a:lnTo>
                <a:close/>
              </a:path>
            </a:pathLst>
          </a:custGeom>
          <a:blipFill>
            <a:blip r:embed="rId5"/>
            <a:stretch>
              <a:fillRect/>
            </a:stretch>
          </a:blipFill>
        </p:spPr>
        <p:txBody>
          <a:bodyPr/>
          <a:lstStyle/>
          <a:p>
            <a:endParaRPr lang="el-GR"/>
          </a:p>
        </p:txBody>
      </p:sp>
      <p:sp>
        <p:nvSpPr>
          <p:cNvPr id="15" name="Freeform 15"/>
          <p:cNvSpPr/>
          <p:nvPr/>
        </p:nvSpPr>
        <p:spPr>
          <a:xfrm>
            <a:off x="14607356" y="645473"/>
            <a:ext cx="2651944" cy="1082706"/>
          </a:xfrm>
          <a:custGeom>
            <a:avLst/>
            <a:gdLst/>
            <a:ahLst/>
            <a:cxnLst/>
            <a:rect l="l" t="t" r="r" b="b"/>
            <a:pathLst>
              <a:path w="2651944" h="1082706">
                <a:moveTo>
                  <a:pt x="0" y="0"/>
                </a:moveTo>
                <a:lnTo>
                  <a:pt x="2651944" y="0"/>
                </a:lnTo>
                <a:lnTo>
                  <a:pt x="2651944" y="1082706"/>
                </a:lnTo>
                <a:lnTo>
                  <a:pt x="0" y="1082706"/>
                </a:lnTo>
                <a:lnTo>
                  <a:pt x="0" y="0"/>
                </a:lnTo>
                <a:close/>
              </a:path>
            </a:pathLst>
          </a:custGeom>
          <a:blipFill>
            <a:blip r:embed="rId6"/>
            <a:stretch>
              <a:fillRect/>
            </a:stretch>
          </a:blipFill>
        </p:spPr>
        <p:txBody>
          <a:bodyPr/>
          <a:lstStyle/>
          <a:p>
            <a:endParaRPr lang="el-G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827</Words>
  <Application>Microsoft Office PowerPoint</Application>
  <PresentationFormat>Προσαρμογή</PresentationFormat>
  <Paragraphs>91</Paragraphs>
  <Slides>13</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13</vt:i4>
      </vt:variant>
    </vt:vector>
  </HeadingPairs>
  <TitlesOfParts>
    <vt:vector size="20" baseType="lpstr">
      <vt:lpstr>Poppins Bold</vt:lpstr>
      <vt:lpstr>Calibri</vt:lpstr>
      <vt:lpstr>Poppins</vt:lpstr>
      <vt:lpstr>Arial</vt:lpstr>
      <vt:lpstr>Poppins Italics</vt:lpstr>
      <vt:lpstr>Poppins Bold Italics</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Instilling Environmental ResponsibilityTeaching kids about sustainability helps them develop a sense of environmental management from an early age.</dc:title>
  <cp:lastModifiedBy>Χριστίνα Καρκαλάκη</cp:lastModifiedBy>
  <cp:revision>1</cp:revision>
  <dcterms:created xsi:type="dcterms:W3CDTF">2006-08-16T00:00:00Z</dcterms:created>
  <dcterms:modified xsi:type="dcterms:W3CDTF">2026-04-15T07:42:44Z</dcterms:modified>
  <dc:identifier>DAHG5qw-9K8</dc:identifier>
</cp:coreProperties>
</file>