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58" r:id="rId4"/>
    <p:sldId id="272" r:id="rId5"/>
    <p:sldId id="273" r:id="rId6"/>
    <p:sldId id="259" r:id="rId7"/>
    <p:sldId id="260" r:id="rId8"/>
    <p:sldId id="274" r:id="rId9"/>
    <p:sldId id="261" r:id="rId10"/>
    <p:sldId id="263" r:id="rId11"/>
    <p:sldId id="264" r:id="rId12"/>
    <p:sldId id="265" r:id="rId13"/>
    <p:sldId id="266" r:id="rId14"/>
    <p:sldId id="267" r:id="rId15"/>
    <p:sldId id="268" r:id="rId16"/>
    <p:sldId id="269" r:id="rId17"/>
    <p:sldId id="270" r:id="rId18"/>
    <p:sldId id="275" r:id="rId19"/>
    <p:sldId id="276" r:id="rId20"/>
  </p:sldIdLst>
  <p:sldSz cx="18288000" cy="10287000"/>
  <p:notesSz cx="6858000" cy="9945688"/>
  <p:embeddedFontLst>
    <p:embeddedFont>
      <p:font typeface="Children One" panose="020B0604020202020204" charset="0"/>
      <p:regular r:id="rId22"/>
    </p:embeddedFont>
    <p:embeddedFont>
      <p:font typeface="IreneFlorentina" panose="020B0604020202020204" charset="0"/>
      <p:regular r:id="rId23"/>
    </p:embeddedFont>
  </p:embeddedFontLst>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5" autoAdjust="0"/>
    <p:restoredTop sz="94553" autoAdjust="0"/>
  </p:normalViewPr>
  <p:slideViewPr>
    <p:cSldViewPr>
      <p:cViewPr varScale="1">
        <p:scale>
          <a:sx n="47" d="100"/>
          <a:sy n="47" d="100"/>
        </p:scale>
        <p:origin x="264" y="26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fld id="{B7268E1E-0E44-426D-905E-8AD9B19D2182}" type="datetimeFigureOut">
              <a:rPr lang="cs-CZ" smtClean="0"/>
              <a:t>06.05.2025</a:t>
            </a:fld>
            <a:endParaRPr lang="cs-CZ"/>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dirty="0"/>
              <a:t>Hello everyone! Welcome to our workshop on green entrepreneurship. Today, we'll discover how your personal talents, interests, and goals can help you create a greener, better future. We’ll use two powerful tools – SWOT analysis and a Japanese concept called Ikigai – to explore how you can turn your ideas into impact</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Green entrepreneurship is all about creating businesses that solve environmental and social problems. Whether it’s reducing plastic waste, developing clean energy, or promoting eco-fashion, YOU can lead these changes. Your age doesn’t limit your impact—your ideas, energy, and creativity are what matter</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SWOT is a simple but powerful tool. It helps you look inward and outward. What are you good at? What holds you back? What chances could help you? </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EC379-3A2D-AB24-79C3-FEE00F0F5CD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437ECB-0B0A-411A-5397-18550571EE72}"/>
              </a:ext>
            </a:extLst>
          </p:cNvPr>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5FCEDC0-83EA-2252-DD36-FC7E2BB9A8A2}"/>
              </a:ext>
            </a:extLst>
          </p:cNvPr>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BD446CD-2D6C-708E-7188-F46C5F27BEDC}"/>
              </a:ext>
            </a:extLst>
          </p:cNvPr>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E9476CC-E344-061E-15BC-A176AFED7FFF}"/>
              </a:ext>
            </a:extLst>
          </p:cNvPr>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SWOT is a simple but powerful tool. It helps you look inward and outward. What are you good at? What holds you back? What chances could help you? </a:t>
            </a:r>
          </a:p>
        </p:txBody>
      </p:sp>
      <p:sp>
        <p:nvSpPr>
          <p:cNvPr id="6" name="Footer Placeholder 5">
            <a:extLst>
              <a:ext uri="{FF2B5EF4-FFF2-40B4-BE49-F238E27FC236}">
                <a16:creationId xmlns:a16="http://schemas.microsoft.com/office/drawing/2014/main" id="{D77520BD-E461-D230-74B1-A4B99183A168}"/>
              </a:ext>
            </a:extLst>
          </p:cNvPr>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F6538893-0926-4970-30D0-67FAD146C606}"/>
              </a:ext>
            </a:extLst>
          </p:cNvPr>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22052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090738" y="557213"/>
            <a:ext cx="4962525" cy="2792412"/>
          </a:xfrm>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747794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As students, you’re still figuring out your strengths and goals. SWOT helps you reflect and plan. When we connect this to green entrepreneurship, it becomes a tool for discovering how you can contribute to a more sustainable future</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Let’s break this down:</a:t>
            </a:r>
          </a:p>
          <a:p>
            <a:r>
              <a:rPr lang="en-US"/>
              <a:t>•	Strengths: Are you good at presenting? Problem-solving? Writing?</a:t>
            </a:r>
          </a:p>
          <a:p>
            <a:r>
              <a:rPr lang="en-US"/>
              <a:t>•	Weaknesses: Do you struggle with time management or math?</a:t>
            </a:r>
          </a:p>
          <a:p>
            <a:r>
              <a:rPr lang="en-US"/>
              <a:t>•	Opportunities: Erasmus+ projects, green competitions, school initiatives</a:t>
            </a:r>
          </a:p>
          <a:p>
            <a:r>
              <a:rPr lang="en-US"/>
              <a:t>•	Threats: Lack of experience, limited access to tools or funding"</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090738" y="557213"/>
            <a:ext cx="4962525" cy="2792412"/>
          </a:xfrm>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2410151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dirty="0"/>
              <a:t>•	Ikigai = Japanese for “reason for being”</a:t>
            </a:r>
          </a:p>
          <a:p>
            <a:r>
              <a:rPr lang="en-US" dirty="0"/>
              <a:t>•	It combines:</a:t>
            </a:r>
          </a:p>
          <a:p>
            <a:r>
              <a:rPr lang="en-US" dirty="0"/>
              <a:t>o	What you love</a:t>
            </a:r>
          </a:p>
          <a:p>
            <a:r>
              <a:rPr lang="en-US" dirty="0"/>
              <a:t>o	What you’re good at</a:t>
            </a:r>
          </a:p>
          <a:p>
            <a:r>
              <a:rPr lang="en-US" dirty="0"/>
              <a:t>o	What the world needs</a:t>
            </a:r>
          </a:p>
          <a:p>
            <a:r>
              <a:rPr lang="en-US" dirty="0"/>
              <a:t>o	What you can be paid for</a:t>
            </a:r>
          </a:p>
          <a:p>
            <a:r>
              <a:rPr lang="en-US" dirty="0"/>
              <a:t>Speaker Notes: "Ikigai helps you find a meaningful life and career. When you do something you love, that you’re good at, that people need, and you can be paid for—it’s fulfilling and sustainable. That’s exactly the kind of thinking we need in green entrepreneurship."</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Many people drift through school or careers without a clear sense of direction. Ikigai gives you focus. When your purpose is tied to something you care about—like the environment—you’re more likely to stay motivated, and your work has real impact.</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SWOT gives you clarity. Ikigai gives you direction. Together, they help you create your personal green entrepreneurship roadmap. Whether you want to invent, lead, support, or teach—there’s a role for you</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dirty="0"/>
              <a:t>Let’s say someone loves photography, is good at social media, and wants to protect nature. Their Ikigai might be eco-storytelling—raising awareness through content. Green entrepreneurship can look like a tech app, a sustainable product, or even an educational platform</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	In groups, you’ll create your own SWOT analysis.</a:t>
            </a:r>
          </a:p>
          <a:p>
            <a:r>
              <a:rPr lang="en-US"/>
              <a:t>•	Think about:</a:t>
            </a:r>
          </a:p>
          <a:p>
            <a:r>
              <a:rPr lang="en-US"/>
              <a:t>o	Your strengths and weaknesses (skills, knowledge, attitudes)</a:t>
            </a:r>
          </a:p>
          <a:p>
            <a:r>
              <a:rPr lang="en-US"/>
              <a:t>o	Opportunities and threats in green entrepreneurship (trends, challenges)</a:t>
            </a:r>
          </a:p>
          <a:p>
            <a:r>
              <a:rPr lang="en-US"/>
              <a:t>•	Use the worksheet provided.</a:t>
            </a:r>
          </a:p>
          <a:p>
            <a:endParaRPr lang="en-US"/>
          </a:p>
          <a:p>
            <a:endParaRPr lang="en-US"/>
          </a:p>
          <a:p>
            <a:r>
              <a:rPr lang="en-US"/>
              <a:t>Sample presentation</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Need help? Think about your proudest moments. What do people ask you for help with? What excites you? These clues help build your SWOT and Ikigai</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dirty="0"/>
              <a:t>You’re not alone! There are Erasmus+ programs, global youth networks, and inspiring stories of young people just like you making change. Look around and find your tribe</a:t>
            </a:r>
          </a:p>
          <a:p>
            <a:endParaRPr lang="en-US" dirty="0"/>
          </a:p>
          <a:p>
            <a:r>
              <a:rPr lang="en-US" dirty="0"/>
              <a:t>https://www.greenerasmus.org/</a:t>
            </a:r>
          </a:p>
          <a:p>
            <a:endParaRPr lang="en-US" dirty="0"/>
          </a:p>
          <a:p>
            <a:r>
              <a:rPr lang="en-US" dirty="0"/>
              <a:t>1. UNESCO Youth Climate Action Network (</a:t>
            </a:r>
            <a:r>
              <a:rPr lang="en-US" dirty="0" err="1"/>
              <a:t>YoU</a:t>
            </a:r>
            <a:r>
              <a:rPr lang="en-US" dirty="0"/>
              <a:t>-CAN)</a:t>
            </a:r>
          </a:p>
          <a:p>
            <a:endParaRPr lang="en-US" dirty="0"/>
          </a:p>
          <a:p>
            <a:r>
              <a:rPr lang="en-US" dirty="0" err="1"/>
              <a:t>YoU</a:t>
            </a:r>
            <a:r>
              <a:rPr lang="en-US" dirty="0"/>
              <a:t>-CAN is a UNESCO flagship platform that connects youth climate networks worldwide to enhance cooperation and upscale youth-led climate action and research. It focuses on four thematic areas: Education, Sciences, Culture, and Communication for Climate Action. The network was launched in 2019 during COP25 in Madrid to bring together active and passionate young climate leaders and support them in building a sustainable future. ​</a:t>
            </a:r>
          </a:p>
          <a:p>
            <a:r>
              <a:rPr lang="en-US" dirty="0"/>
              <a:t>climatecardinals.org+6smartagri.org+6Log in or sign up to view+6</a:t>
            </a:r>
          </a:p>
          <a:p>
            <a:r>
              <a:rPr lang="en-US" dirty="0"/>
              <a:t>UNESCO</a:t>
            </a:r>
          </a:p>
          <a:p>
            <a:r>
              <a:rPr lang="en-US" dirty="0"/>
              <a:t>2. Global Youth Climate Network (GYCN)</a:t>
            </a:r>
          </a:p>
          <a:p>
            <a:endParaRPr lang="en-US" dirty="0"/>
          </a:p>
          <a:p>
            <a:r>
              <a:rPr lang="en-US" dirty="0"/>
              <a:t>GYCN is an initiative under the World Bank Group’s Youth-to-Youth Community. It aims to engage the youth community both within and outside the World Bank Group to participate in climate initiatives that raise awareness on climate issues and mitigate the impacts of climate change. ​</a:t>
            </a:r>
          </a:p>
          <a:p>
            <a:r>
              <a:rPr lang="en-US" dirty="0"/>
              <a:t>LinkedIn+2sdghelpdesk.unescap.org+2Log in or sign up to view+2</a:t>
            </a:r>
          </a:p>
          <a:p>
            <a:r>
              <a:rPr lang="en-US" dirty="0"/>
              <a:t>3. Youth4Climate (Y4C)</a:t>
            </a:r>
          </a:p>
          <a:p>
            <a:endParaRPr lang="en-US" dirty="0"/>
          </a:p>
          <a:p>
            <a:r>
              <a:rPr lang="en-US" dirty="0"/>
              <a:t>Youth4Climate is a global initiative co-led by Italy and the United Nations Development </a:t>
            </a:r>
            <a:r>
              <a:rPr lang="en-US" dirty="0" err="1"/>
              <a:t>Programme</a:t>
            </a:r>
            <a:r>
              <a:rPr lang="en-US" dirty="0"/>
              <a:t> (UNDP). It supports the implementation of youth-led and youth-inclusive solutions to environmental and climate challenges, both financially and through capacity development, for a more innovative and inclusive impact on the ground. ​</a:t>
            </a:r>
          </a:p>
          <a:p>
            <a:r>
              <a:rPr lang="en-US" dirty="0"/>
              <a:t>connect4climate.org+4community.youth4climate.info+4UNDP+4</a:t>
            </a:r>
          </a:p>
          <a:p>
            <a:r>
              <a:rPr lang="en-US" dirty="0"/>
              <a:t>UNDP+1UNDP Climate Promise+1</a:t>
            </a:r>
          </a:p>
          <a:p>
            <a:r>
              <a:rPr lang="en-US" dirty="0"/>
              <a:t>4. Climate Cardinals</a:t>
            </a:r>
          </a:p>
          <a:p>
            <a:endParaRPr lang="en-US" dirty="0"/>
          </a:p>
          <a:p>
            <a:r>
              <a:rPr lang="en-US" dirty="0"/>
              <a:t>Climate Cardinals is a youth-led organization focused on making climate action accessible to non-English speakers through translation and education. Since its founding in 2020, it has mobilized over 16,000 volunteers across 134 countries, translating millions of words of climate-related content into more than 105 languages. The organization has reached approximately 11 million people worldwide.</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Need help? Think about your proudest moments. What do people ask you for help with? What excites you? These clues help build your SWOT and Ikigai</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72963"/>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1"/>
            <a:ext cx="3962400" cy="372963"/>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90738" y="557213"/>
            <a:ext cx="4962525" cy="2792412"/>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536246"/>
            <a:ext cx="7315200" cy="3351489"/>
          </a:xfrm>
          <a:prstGeom prst="rect">
            <a:avLst/>
          </a:prstGeom>
        </p:spPr>
        <p:txBody>
          <a:bodyPr vert="horz" lIns="91440" tIns="45720" rIns="91440" bIns="45720" rtlCol="0"/>
          <a:lstStyle/>
          <a:p>
            <a:r>
              <a:rPr lang="en-US"/>
              <a:t>You’re not alone! There are Erasmus+ programs, global youth networks, and inspiring stories of young people just like you making change. Look around and find your tribe</a:t>
            </a:r>
          </a:p>
          <a:p>
            <a:endParaRPr lang="en-US"/>
          </a:p>
          <a:p>
            <a:r>
              <a:rPr lang="en-US"/>
              <a:t>https://www.greenerasmus.org/</a:t>
            </a:r>
          </a:p>
          <a:p>
            <a:endParaRPr lang="en-US"/>
          </a:p>
          <a:p>
            <a:r>
              <a:rPr lang="en-US"/>
              <a:t>1. UNESCO Youth Climate Action Network (YoU-CAN)</a:t>
            </a:r>
          </a:p>
          <a:p>
            <a:endParaRPr lang="en-US"/>
          </a:p>
          <a:p>
            <a:r>
              <a:rPr lang="en-US"/>
              <a:t>YoU-CAN is a UNESCO flagship platform that connects youth climate networks worldwide to enhance cooperation and upscale youth-led climate action and research. It focuses on four thematic areas: Education, Sciences, Culture, and Communication for Climate Action. The network was launched in 2019 during COP25 in Madrid to bring together active and passionate young climate leaders and support them in building a sustainable future. ​</a:t>
            </a:r>
          </a:p>
          <a:p>
            <a:r>
              <a:rPr lang="en-US"/>
              <a:t>climatecardinals.org+6smartagri.org+6Log in or sign up to view+6</a:t>
            </a:r>
          </a:p>
          <a:p>
            <a:r>
              <a:rPr lang="en-US"/>
              <a:t>UNESCO</a:t>
            </a:r>
          </a:p>
          <a:p>
            <a:r>
              <a:rPr lang="en-US"/>
              <a:t>2. Global Youth Climate Network (GYCN)</a:t>
            </a:r>
          </a:p>
          <a:p>
            <a:endParaRPr lang="en-US"/>
          </a:p>
          <a:p>
            <a:r>
              <a:rPr lang="en-US"/>
              <a:t>GYCN is an initiative under the World Bank Group’s Youth-to-Youth Community. It aims to engage the youth community both within and outside the World Bank Group to participate in climate initiatives that raise awareness on climate issues and mitigate the impacts of climate change. ​</a:t>
            </a:r>
          </a:p>
          <a:p>
            <a:r>
              <a:rPr lang="en-US"/>
              <a:t>LinkedIn+2sdghelpdesk.unescap.org+2Log in or sign up to view+2</a:t>
            </a:r>
          </a:p>
          <a:p>
            <a:r>
              <a:rPr lang="en-US"/>
              <a:t>3. Youth4Climate (Y4C)</a:t>
            </a:r>
          </a:p>
          <a:p>
            <a:endParaRPr lang="en-US"/>
          </a:p>
          <a:p>
            <a:r>
              <a:rPr lang="en-US"/>
              <a:t>Youth4Climate is a global initiative co-led by Italy and the United Nations Development Programme (UNDP). It supports the implementation of youth-led and youth-inclusive solutions to environmental and climate challenges, both financially and through capacity development, for a more innovative and inclusive impact on the ground. ​</a:t>
            </a:r>
          </a:p>
          <a:p>
            <a:r>
              <a:rPr lang="en-US"/>
              <a:t>connect4climate.org+4community.youth4climate.info+4UNDP+4</a:t>
            </a:r>
          </a:p>
          <a:p>
            <a:r>
              <a:rPr lang="en-US"/>
              <a:t>UNDP+1UNDP Climate Promise+1</a:t>
            </a:r>
          </a:p>
          <a:p>
            <a:r>
              <a:rPr lang="en-US"/>
              <a:t>4. Climate Cardinals</a:t>
            </a:r>
          </a:p>
          <a:p>
            <a:endParaRPr lang="en-US"/>
          </a:p>
          <a:p>
            <a:r>
              <a:rPr lang="en-US"/>
              <a:t>Climate Cardinals is a youth-led organization focused on making climate action accessible to non-English speakers through translation and education. Since its founding in 2020, it has mobilized over 16,000 volunteers across 134 countries, translating millions of words of climate-related content into more than 105 languages. The organization has reached approximately 11 million people worldwide.</a:t>
            </a:r>
          </a:p>
        </p:txBody>
      </p:sp>
      <p:sp>
        <p:nvSpPr>
          <p:cNvPr id="6" name="Footer Placeholder 5"/>
          <p:cNvSpPr>
            <a:spLocks noGrp="1"/>
          </p:cNvSpPr>
          <p:nvPr>
            <p:ph type="ftr" sz="quarter" idx="4"/>
          </p:nvPr>
        </p:nvSpPr>
        <p:spPr>
          <a:xfrm>
            <a:off x="0" y="7072491"/>
            <a:ext cx="3962400" cy="371238"/>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7072491"/>
            <a:ext cx="3962400" cy="371238"/>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090738" y="557213"/>
            <a:ext cx="4962525" cy="2792412"/>
          </a:xfrm>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2894100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090738" y="557213"/>
            <a:ext cx="4962525" cy="2792412"/>
          </a:xfrm>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1789056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5/6/2025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 Id="rId14"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5" Type="http://schemas.openxmlformats.org/officeDocument/2006/relationships/image" Target="../media/image16.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 Id="rId14"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3.png"/><Relationship Id="rId5" Type="http://schemas.openxmlformats.org/officeDocument/2006/relationships/image" Target="../media/image9.png"/><Relationship Id="rId10" Type="http://schemas.openxmlformats.org/officeDocument/2006/relationships/image" Target="../media/image6.svg"/><Relationship Id="rId4" Type="http://schemas.openxmlformats.org/officeDocument/2006/relationships/image" Target="../media/image8.svg"/><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svg"/><Relationship Id="rId11" Type="http://schemas.openxmlformats.org/officeDocument/2006/relationships/image" Target="../media/image3.png"/><Relationship Id="rId5" Type="http://schemas.openxmlformats.org/officeDocument/2006/relationships/image" Target="../media/image9.png"/><Relationship Id="rId10" Type="http://schemas.openxmlformats.org/officeDocument/2006/relationships/image" Target="../media/image6.svg"/><Relationship Id="rId4" Type="http://schemas.openxmlformats.org/officeDocument/2006/relationships/image" Target="../media/image8.svg"/><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svg"/><Relationship Id="rId3" Type="http://schemas.openxmlformats.org/officeDocument/2006/relationships/image" Target="../media/image17.jpeg"/><Relationship Id="rId7" Type="http://schemas.openxmlformats.org/officeDocument/2006/relationships/image" Target="../media/image8.svg"/><Relationship Id="rId12"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15.svg"/><Relationship Id="rId15" Type="http://schemas.openxmlformats.org/officeDocument/2006/relationships/image" Target="../media/image4.sv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0.svg"/><Relationship Id="rId1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svg"/><Relationship Id="rId3" Type="http://schemas.openxmlformats.org/officeDocument/2006/relationships/image" Target="../media/image16.png"/><Relationship Id="rId7" Type="http://schemas.openxmlformats.org/officeDocument/2006/relationships/image" Target="../media/image8.svg"/><Relationship Id="rId12"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15.sv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0.sv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sv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8.jpe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 Id="rId14" Type="http://schemas.openxmlformats.org/officeDocument/2006/relationships/image" Target="../media/image20.svg"/></Relationships>
</file>

<file path=ppt/slides/_rels/slide1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svg"/><Relationship Id="rId3" Type="http://schemas.openxmlformats.org/officeDocument/2006/relationships/image" Target="../media/image22.jpeg"/><Relationship Id="rId7" Type="http://schemas.openxmlformats.org/officeDocument/2006/relationships/image" Target="../media/image8.svg"/><Relationship Id="rId12"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15.svg"/><Relationship Id="rId15" Type="http://schemas.openxmlformats.org/officeDocument/2006/relationships/image" Target="../media/image24.sv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0.svg"/><Relationship Id="rId1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25.jpe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26.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14.xml"/><Relationship Id="rId16" Type="http://schemas.openxmlformats.org/officeDocument/2006/relationships/image" Target="../media/image29.sv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5" Type="http://schemas.openxmlformats.org/officeDocument/2006/relationships/image" Target="../media/image28.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 Id="rId14" Type="http://schemas.openxmlformats.org/officeDocument/2006/relationships/image" Target="../media/image27.sv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svg"/><Relationship Id="rId3" Type="http://schemas.openxmlformats.org/officeDocument/2006/relationships/image" Target="../media/image30.jpeg"/><Relationship Id="rId7" Type="http://schemas.openxmlformats.org/officeDocument/2006/relationships/image" Target="../media/image8.svg"/><Relationship Id="rId12"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15.sv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0.svg"/></Relationships>
</file>

<file path=ppt/slides/_rels/slide16.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31.png"/><Relationship Id="rId3" Type="http://schemas.openxmlformats.org/officeDocument/2006/relationships/image" Target="../media/image14.png"/><Relationship Id="rId7" Type="http://schemas.openxmlformats.org/officeDocument/2006/relationships/image" Target="../media/image9.png"/><Relationship Id="rId12" Type="http://schemas.openxmlformats.org/officeDocument/2006/relationships/image" Target="../media/image6.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15.svg"/><Relationship Id="rId9" Type="http://schemas.openxmlformats.org/officeDocument/2006/relationships/image" Target="../media/image11.png"/><Relationship Id="rId14" Type="http://schemas.openxmlformats.org/officeDocument/2006/relationships/image" Target="../media/image32.gif"/></Relationships>
</file>

<file path=ppt/slides/_rels/slide1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6.svg"/><Relationship Id="rId3" Type="http://schemas.openxmlformats.org/officeDocument/2006/relationships/image" Target="../media/image33.jpeg"/><Relationship Id="rId7" Type="http://schemas.openxmlformats.org/officeDocument/2006/relationships/image" Target="../media/image8.svg"/><Relationship Id="rId12"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15.svg"/><Relationship Id="rId10"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0.svg"/><Relationship Id="rId14" Type="http://schemas.openxmlformats.org/officeDocument/2006/relationships/hyperlink" Target="https://docs.google.com/forms/d/e/1FAIpQLSfr9Ti1sDj7tasO2jDK2jswMirpPzEyHcCtrtH4rdrElHzY5g/viewform?pli=1"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39.svg"/><Relationship Id="rId3" Type="http://schemas.openxmlformats.org/officeDocument/2006/relationships/tags" Target="../tags/tag4.xml"/><Relationship Id="rId7" Type="http://schemas.openxmlformats.org/officeDocument/2006/relationships/image" Target="../media/image34.png"/><Relationship Id="rId12" Type="http://schemas.openxmlformats.org/officeDocument/2006/relationships/image" Target="../media/image38.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s://www.slido.com/powerpoint-polling?utm_source=powerpoint&amp;utm_medium=placeholder-slide" TargetMode="External"/><Relationship Id="rId11" Type="http://schemas.openxmlformats.org/officeDocument/2006/relationships/image" Target="../media/image37.svg"/><Relationship Id="rId5" Type="http://schemas.openxmlformats.org/officeDocument/2006/relationships/notesSlide" Target="../notesSlides/notesSlide18.xml"/><Relationship Id="rId10" Type="http://schemas.openxmlformats.org/officeDocument/2006/relationships/image" Target="../media/image36.png"/><Relationship Id="rId4" Type="http://schemas.openxmlformats.org/officeDocument/2006/relationships/slideLayout" Target="../slideLayouts/slideLayout7.xml"/><Relationship Id="rId9" Type="http://schemas.openxmlformats.org/officeDocument/2006/relationships/hyperlink" Target="https://www.slido.com/support/ppi/how-to-change-the-design"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s://www.slido.com/powerpoint-polling?utm_source=powerpoint&amp;utm_medium=placeholder-slide" TargetMode="External"/><Relationship Id="rId13" Type="http://schemas.openxmlformats.org/officeDocument/2006/relationships/image" Target="../media/image37.svg"/><Relationship Id="rId3" Type="http://schemas.openxmlformats.org/officeDocument/2006/relationships/tags" Target="../tags/tag7.xml"/><Relationship Id="rId7" Type="http://schemas.openxmlformats.org/officeDocument/2006/relationships/image" Target="../media/image41.svg"/><Relationship Id="rId12" Type="http://schemas.openxmlformats.org/officeDocument/2006/relationships/image" Target="../media/image36.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40.png"/><Relationship Id="rId11" Type="http://schemas.openxmlformats.org/officeDocument/2006/relationships/hyperlink" Target="https://www.slido.com/support/ppi/how-to-change-the-design" TargetMode="External"/><Relationship Id="rId5" Type="http://schemas.openxmlformats.org/officeDocument/2006/relationships/notesSlide" Target="../notesSlides/notesSlide19.xml"/><Relationship Id="rId10" Type="http://schemas.openxmlformats.org/officeDocument/2006/relationships/image" Target="../media/image35.svg"/><Relationship Id="rId4" Type="http://schemas.openxmlformats.org/officeDocument/2006/relationships/slideLayout" Target="../slideLayouts/slideLayout7.xml"/><Relationship Id="rId9"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720909" y="5412560"/>
            <a:ext cx="6673432" cy="849346"/>
          </a:xfrm>
          <a:custGeom>
            <a:avLst/>
            <a:gdLst/>
            <a:ahLst/>
            <a:cxnLst/>
            <a:rect l="l" t="t" r="r" b="b"/>
            <a:pathLst>
              <a:path w="6673432" h="849346">
                <a:moveTo>
                  <a:pt x="0" y="0"/>
                </a:moveTo>
                <a:lnTo>
                  <a:pt x="6673431" y="0"/>
                </a:lnTo>
                <a:lnTo>
                  <a:pt x="6673431" y="849346"/>
                </a:lnTo>
                <a:lnTo>
                  <a:pt x="0" y="84934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13680143" y="7987573"/>
            <a:ext cx="2899998" cy="2541453"/>
          </a:xfrm>
          <a:custGeom>
            <a:avLst/>
            <a:gdLst/>
            <a:ahLst/>
            <a:cxnLst/>
            <a:rect l="l" t="t" r="r" b="b"/>
            <a:pathLst>
              <a:path w="2899998" h="2541453">
                <a:moveTo>
                  <a:pt x="0" y="0"/>
                </a:moveTo>
                <a:lnTo>
                  <a:pt x="2899998" y="0"/>
                </a:lnTo>
                <a:lnTo>
                  <a:pt x="2899998" y="2541454"/>
                </a:lnTo>
                <a:lnTo>
                  <a:pt x="0" y="254145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4" name="Freeform 4"/>
          <p:cNvSpPr/>
          <p:nvPr/>
        </p:nvSpPr>
        <p:spPr>
          <a:xfrm rot="-6396052">
            <a:off x="13174704" y="-3626674"/>
            <a:ext cx="6535872" cy="6500222"/>
          </a:xfrm>
          <a:custGeom>
            <a:avLst/>
            <a:gdLst/>
            <a:ahLst/>
            <a:cxnLst/>
            <a:rect l="l" t="t" r="r" b="b"/>
            <a:pathLst>
              <a:path w="6535872" h="6500222">
                <a:moveTo>
                  <a:pt x="0" y="0"/>
                </a:moveTo>
                <a:lnTo>
                  <a:pt x="6535871" y="0"/>
                </a:lnTo>
                <a:lnTo>
                  <a:pt x="6535871" y="6500221"/>
                </a:lnTo>
                <a:lnTo>
                  <a:pt x="0" y="65002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5" name="Freeform 5"/>
          <p:cNvSpPr/>
          <p:nvPr/>
        </p:nvSpPr>
        <p:spPr>
          <a:xfrm rot="5400000">
            <a:off x="-1708608" y="6156574"/>
            <a:ext cx="6535872" cy="6500222"/>
          </a:xfrm>
          <a:custGeom>
            <a:avLst/>
            <a:gdLst/>
            <a:ahLst/>
            <a:cxnLst/>
            <a:rect l="l" t="t" r="r" b="b"/>
            <a:pathLst>
              <a:path w="6535872" h="6500222">
                <a:moveTo>
                  <a:pt x="0" y="0"/>
                </a:moveTo>
                <a:lnTo>
                  <a:pt x="6535872" y="0"/>
                </a:lnTo>
                <a:lnTo>
                  <a:pt x="6535872" y="6500222"/>
                </a:lnTo>
                <a:lnTo>
                  <a:pt x="0" y="65002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6" name="Freeform 6"/>
          <p:cNvSpPr/>
          <p:nvPr/>
        </p:nvSpPr>
        <p:spPr>
          <a:xfrm rot="1423045">
            <a:off x="10976856" y="1931152"/>
            <a:ext cx="967471" cy="865447"/>
          </a:xfrm>
          <a:custGeom>
            <a:avLst/>
            <a:gdLst/>
            <a:ahLst/>
            <a:cxnLst/>
            <a:rect l="l" t="t" r="r" b="b"/>
            <a:pathLst>
              <a:path w="967471" h="865447">
                <a:moveTo>
                  <a:pt x="0" y="0"/>
                </a:moveTo>
                <a:lnTo>
                  <a:pt x="967471" y="0"/>
                </a:lnTo>
                <a:lnTo>
                  <a:pt x="967471" y="865446"/>
                </a:lnTo>
                <a:lnTo>
                  <a:pt x="0" y="86544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7" name="Freeform 7"/>
          <p:cNvSpPr/>
          <p:nvPr/>
        </p:nvSpPr>
        <p:spPr>
          <a:xfrm rot="4719978">
            <a:off x="15911656" y="4984690"/>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8" name="Freeform 8"/>
          <p:cNvSpPr/>
          <p:nvPr/>
        </p:nvSpPr>
        <p:spPr>
          <a:xfrm rot="8921078">
            <a:off x="2579635" y="4239166"/>
            <a:ext cx="644751" cy="576759"/>
          </a:xfrm>
          <a:custGeom>
            <a:avLst/>
            <a:gdLst/>
            <a:ahLst/>
            <a:cxnLst/>
            <a:rect l="l" t="t" r="r" b="b"/>
            <a:pathLst>
              <a:path w="644751" h="576759">
                <a:moveTo>
                  <a:pt x="0" y="0"/>
                </a:moveTo>
                <a:lnTo>
                  <a:pt x="644752" y="0"/>
                </a:lnTo>
                <a:lnTo>
                  <a:pt x="644752" y="576759"/>
                </a:lnTo>
                <a:lnTo>
                  <a:pt x="0" y="57675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9" name="Freeform 9"/>
          <p:cNvSpPr/>
          <p:nvPr/>
        </p:nvSpPr>
        <p:spPr>
          <a:xfrm rot="-1977262">
            <a:off x="6820273" y="7554850"/>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a:off x="9539796" y="8312553"/>
            <a:ext cx="2273736" cy="2472519"/>
          </a:xfrm>
          <a:custGeom>
            <a:avLst/>
            <a:gdLst/>
            <a:ahLst/>
            <a:cxnLst/>
            <a:rect l="l" t="t" r="r" b="b"/>
            <a:pathLst>
              <a:path w="2273736" h="2472519">
                <a:moveTo>
                  <a:pt x="0" y="0"/>
                </a:moveTo>
                <a:lnTo>
                  <a:pt x="2273737" y="0"/>
                </a:lnTo>
                <a:lnTo>
                  <a:pt x="2273737" y="2472519"/>
                </a:lnTo>
                <a:lnTo>
                  <a:pt x="0" y="247251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11" name="Freeform 11"/>
          <p:cNvSpPr/>
          <p:nvPr/>
        </p:nvSpPr>
        <p:spPr>
          <a:xfrm rot="-10800000">
            <a:off x="5525847" y="-376564"/>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12" name="Freeform 12"/>
          <p:cNvSpPr/>
          <p:nvPr/>
        </p:nvSpPr>
        <p:spPr>
          <a:xfrm>
            <a:off x="8265864" y="6548489"/>
            <a:ext cx="2065322" cy="2065322"/>
          </a:xfrm>
          <a:custGeom>
            <a:avLst/>
            <a:gdLst/>
            <a:ahLst/>
            <a:cxnLst/>
            <a:rect l="l" t="t" r="r" b="b"/>
            <a:pathLst>
              <a:path w="2065322" h="2065322">
                <a:moveTo>
                  <a:pt x="0" y="0"/>
                </a:moveTo>
                <a:lnTo>
                  <a:pt x="2065322" y="0"/>
                </a:lnTo>
                <a:lnTo>
                  <a:pt x="2065322" y="2065322"/>
                </a:lnTo>
                <a:lnTo>
                  <a:pt x="0" y="2065322"/>
                </a:lnTo>
                <a:lnTo>
                  <a:pt x="0" y="0"/>
                </a:lnTo>
                <a:close/>
              </a:path>
            </a:pathLst>
          </a:custGeom>
          <a:blipFill>
            <a:blip r:embed="rId15"/>
            <a:stretch>
              <a:fillRect/>
            </a:stretch>
          </a:blipFill>
        </p:spPr>
        <p:txBody>
          <a:bodyPr/>
          <a:lstStyle/>
          <a:p>
            <a:endParaRPr lang="el-GR"/>
          </a:p>
        </p:txBody>
      </p:sp>
      <p:sp>
        <p:nvSpPr>
          <p:cNvPr id="13" name="TextBox 13"/>
          <p:cNvSpPr txBox="1"/>
          <p:nvPr/>
        </p:nvSpPr>
        <p:spPr>
          <a:xfrm>
            <a:off x="6048184" y="5421416"/>
            <a:ext cx="6500681" cy="717333"/>
          </a:xfrm>
          <a:prstGeom prst="rect">
            <a:avLst/>
          </a:prstGeom>
        </p:spPr>
        <p:txBody>
          <a:bodyPr lIns="0" tIns="0" rIns="0" bIns="0" rtlCol="0" anchor="t">
            <a:spAutoFit/>
          </a:bodyPr>
          <a:lstStyle/>
          <a:p>
            <a:pPr algn="ctr">
              <a:lnSpc>
                <a:spcPts val="5611"/>
              </a:lnSpc>
            </a:pPr>
            <a:r>
              <a:rPr lang="en-US" sz="4008">
                <a:solidFill>
                  <a:srgbClr val="FFFFFF"/>
                </a:solidFill>
                <a:latin typeface="IreneFlorentina"/>
                <a:ea typeface="IreneFlorentina"/>
                <a:cs typeface="IreneFlorentina"/>
                <a:sym typeface="IreneFlorentina"/>
              </a:rPr>
              <a:t>SWOT Analysis</a:t>
            </a:r>
          </a:p>
        </p:txBody>
      </p:sp>
      <p:sp>
        <p:nvSpPr>
          <p:cNvPr id="14" name="TextBox 14"/>
          <p:cNvSpPr txBox="1"/>
          <p:nvPr/>
        </p:nvSpPr>
        <p:spPr>
          <a:xfrm>
            <a:off x="2331951" y="863500"/>
            <a:ext cx="12548087" cy="4782332"/>
          </a:xfrm>
          <a:prstGeom prst="rect">
            <a:avLst/>
          </a:prstGeom>
        </p:spPr>
        <p:txBody>
          <a:bodyPr lIns="0" tIns="0" rIns="0" bIns="0" rtlCol="0" anchor="t">
            <a:spAutoFit/>
          </a:bodyPr>
          <a:lstStyle/>
          <a:p>
            <a:pPr algn="ctr">
              <a:lnSpc>
                <a:spcPts val="9406"/>
              </a:lnSpc>
            </a:pPr>
            <a:r>
              <a:rPr lang="en-US" sz="6719" dirty="0">
                <a:solidFill>
                  <a:srgbClr val="1B1B27"/>
                </a:solidFill>
                <a:latin typeface="IreneFlorentina"/>
                <a:ea typeface="IreneFlorentina"/>
                <a:cs typeface="IreneFlorentina"/>
                <a:sym typeface="IreneFlorentina"/>
              </a:rPr>
              <a:t>Discovering you talents in Green </a:t>
            </a:r>
            <a:r>
              <a:rPr lang="en-US" sz="6719" dirty="0" err="1">
                <a:solidFill>
                  <a:srgbClr val="1B1B27"/>
                </a:solidFill>
                <a:latin typeface="IreneFlorentina"/>
                <a:ea typeface="IreneFlorentina"/>
                <a:cs typeface="IreneFlorentina"/>
                <a:sym typeface="IreneFlorentina"/>
              </a:rPr>
              <a:t>Enterpreneurship</a:t>
            </a:r>
            <a:endParaRPr lang="en-US" sz="6719" dirty="0">
              <a:solidFill>
                <a:srgbClr val="1B1B27"/>
              </a:solidFill>
              <a:latin typeface="IreneFlorentina"/>
              <a:ea typeface="IreneFlorentina"/>
              <a:cs typeface="IreneFlorentina"/>
              <a:sym typeface="IreneFlorentina"/>
            </a:endParaRPr>
          </a:p>
          <a:p>
            <a:pPr algn="ctr">
              <a:lnSpc>
                <a:spcPts val="9406"/>
              </a:lnSpc>
            </a:pPr>
            <a:endParaRPr lang="en-US" sz="6719" dirty="0">
              <a:solidFill>
                <a:srgbClr val="1B1B27"/>
              </a:solidFill>
              <a:latin typeface="IreneFlorentina"/>
              <a:ea typeface="IreneFlorentina"/>
              <a:cs typeface="IreneFlorentina"/>
              <a:sym typeface="IreneFlorentina"/>
            </a:endParaRPr>
          </a:p>
        </p:txBody>
      </p:sp>
      <p:sp>
        <p:nvSpPr>
          <p:cNvPr id="15" name="TextBox 15"/>
          <p:cNvSpPr txBox="1"/>
          <p:nvPr/>
        </p:nvSpPr>
        <p:spPr>
          <a:xfrm>
            <a:off x="10132511" y="6764160"/>
            <a:ext cx="5344351" cy="1175302"/>
          </a:xfrm>
          <a:prstGeom prst="rect">
            <a:avLst/>
          </a:prstGeom>
        </p:spPr>
        <p:txBody>
          <a:bodyPr lIns="0" tIns="0" rIns="0" bIns="0" rtlCol="0" anchor="t">
            <a:spAutoFit/>
          </a:bodyPr>
          <a:lstStyle/>
          <a:p>
            <a:pPr algn="ctr">
              <a:lnSpc>
                <a:spcPts val="1894"/>
              </a:lnSpc>
            </a:pPr>
            <a:r>
              <a:rPr lang="en-US" sz="1353" spc="1082">
                <a:solidFill>
                  <a:srgbClr val="000000"/>
                </a:solidFill>
                <a:latin typeface="Children One"/>
                <a:ea typeface="Children One"/>
                <a:cs typeface="Children One"/>
                <a:sym typeface="Children One"/>
              </a:rPr>
              <a:t>Presentation by </a:t>
            </a:r>
          </a:p>
          <a:p>
            <a:pPr algn="ctr">
              <a:lnSpc>
                <a:spcPts val="1894"/>
              </a:lnSpc>
            </a:pPr>
            <a:r>
              <a:rPr lang="en-US" sz="1353" spc="1082">
                <a:solidFill>
                  <a:srgbClr val="000000"/>
                </a:solidFill>
                <a:latin typeface="Children One"/>
                <a:ea typeface="Children One"/>
                <a:cs typeface="Children One"/>
                <a:sym typeface="Children One"/>
              </a:rPr>
              <a:t>Io Chatzivaryti</a:t>
            </a:r>
          </a:p>
          <a:p>
            <a:pPr algn="ctr">
              <a:lnSpc>
                <a:spcPts val="1894"/>
              </a:lnSpc>
            </a:pPr>
            <a:r>
              <a:rPr lang="en-US" sz="1353" spc="1082">
                <a:solidFill>
                  <a:srgbClr val="000000"/>
                </a:solidFill>
                <a:latin typeface="Children One"/>
                <a:ea typeface="Children One"/>
                <a:cs typeface="Children One"/>
                <a:sym typeface="Children One"/>
              </a:rPr>
              <a:t>Senior Expert in EU Projects</a:t>
            </a:r>
          </a:p>
          <a:p>
            <a:pPr algn="ctr">
              <a:lnSpc>
                <a:spcPts val="1894"/>
              </a:lnSpc>
              <a:spcBef>
                <a:spcPct val="0"/>
              </a:spcBef>
            </a:pPr>
            <a:r>
              <a:rPr lang="en-US" sz="1353" spc="1082">
                <a:solidFill>
                  <a:srgbClr val="000000"/>
                </a:solidFill>
                <a:latin typeface="Children One"/>
                <a:ea typeface="Children One"/>
                <a:cs typeface="Children One"/>
                <a:sym typeface="Children One"/>
              </a:rPr>
              <a:t>Drama Chamber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7373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10952695" y="5006977"/>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197373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1973736" y="2100952"/>
            <a:ext cx="8888167" cy="1725251"/>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Why Green Enterpreneurship</a:t>
            </a:r>
          </a:p>
        </p:txBody>
      </p:sp>
      <p:sp>
        <p:nvSpPr>
          <p:cNvPr id="6" name="TextBox 6"/>
          <p:cNvSpPr txBox="1"/>
          <p:nvPr/>
        </p:nvSpPr>
        <p:spPr>
          <a:xfrm>
            <a:off x="191898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1</a:t>
            </a:r>
          </a:p>
        </p:txBody>
      </p:sp>
      <p:sp>
        <p:nvSpPr>
          <p:cNvPr id="7" name="TextBox 7"/>
          <p:cNvSpPr txBox="1"/>
          <p:nvPr/>
        </p:nvSpPr>
        <p:spPr>
          <a:xfrm>
            <a:off x="11660025" y="4516489"/>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8" name="TextBox 8"/>
          <p:cNvSpPr txBox="1"/>
          <p:nvPr/>
        </p:nvSpPr>
        <p:spPr>
          <a:xfrm>
            <a:off x="191898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9" name="TextBox 9"/>
          <p:cNvSpPr txBox="1"/>
          <p:nvPr/>
        </p:nvSpPr>
        <p:spPr>
          <a:xfrm>
            <a:off x="13374969" y="5570151"/>
            <a:ext cx="4609291" cy="432425"/>
          </a:xfrm>
          <a:prstGeom prst="rect">
            <a:avLst/>
          </a:prstGeom>
        </p:spPr>
        <p:txBody>
          <a:bodyPr lIns="0" tIns="0" rIns="0" bIns="0" rtlCol="0" anchor="t">
            <a:spAutoFit/>
          </a:bodyPr>
          <a:lstStyle/>
          <a:p>
            <a:pPr algn="l">
              <a:lnSpc>
                <a:spcPts val="1736"/>
              </a:lnSpc>
            </a:pPr>
            <a:r>
              <a:rPr lang="en-US" sz="1096">
                <a:solidFill>
                  <a:srgbClr val="3C3939"/>
                </a:solidFill>
                <a:latin typeface="IreneFlorentina"/>
                <a:ea typeface="IreneFlorentina"/>
                <a:cs typeface="IreneFlorentina"/>
                <a:sym typeface="IreneFlorentina"/>
              </a:rPr>
              <a:t>Your unique talents and passions can make a difference!</a:t>
            </a:r>
          </a:p>
        </p:txBody>
      </p:sp>
      <p:sp>
        <p:nvSpPr>
          <p:cNvPr id="10" name="TextBox 10"/>
          <p:cNvSpPr txBox="1"/>
          <p:nvPr/>
        </p:nvSpPr>
        <p:spPr>
          <a:xfrm>
            <a:off x="2874788" y="7414951"/>
            <a:ext cx="4570448" cy="213350"/>
          </a:xfrm>
          <a:prstGeom prst="rect">
            <a:avLst/>
          </a:prstGeom>
        </p:spPr>
        <p:txBody>
          <a:bodyPr lIns="0" tIns="0" rIns="0" bIns="0" rtlCol="0" anchor="t">
            <a:spAutoFit/>
          </a:bodyPr>
          <a:lstStyle/>
          <a:p>
            <a:pPr algn="l">
              <a:lnSpc>
                <a:spcPts val="1736"/>
              </a:lnSpc>
            </a:pPr>
            <a:r>
              <a:rPr lang="en-US" sz="1096">
                <a:solidFill>
                  <a:srgbClr val="3C3939"/>
                </a:solidFill>
                <a:latin typeface="IreneFlorentina"/>
                <a:ea typeface="IreneFlorentina"/>
                <a:cs typeface="IreneFlorentina"/>
                <a:sym typeface="IreneFlorentina"/>
              </a:rPr>
              <a:t>Lead the way in solving climate and social problems</a:t>
            </a:r>
          </a:p>
        </p:txBody>
      </p:sp>
      <p:sp>
        <p:nvSpPr>
          <p:cNvPr id="11" name="TextBox 11"/>
          <p:cNvSpPr txBox="1"/>
          <p:nvPr/>
        </p:nvSpPr>
        <p:spPr>
          <a:xfrm>
            <a:off x="2874788" y="4907315"/>
            <a:ext cx="6660497" cy="1055477"/>
          </a:xfrm>
          <a:prstGeom prst="rect">
            <a:avLst/>
          </a:prstGeom>
        </p:spPr>
        <p:txBody>
          <a:bodyPr lIns="0" tIns="0" rIns="0" bIns="0" rtlCol="0" anchor="t">
            <a:spAutoFit/>
          </a:bodyPr>
          <a:lstStyle/>
          <a:p>
            <a:pPr algn="l">
              <a:lnSpc>
                <a:spcPts val="4185"/>
              </a:lnSpc>
            </a:pPr>
            <a:r>
              <a:rPr lang="en-US" sz="2989" dirty="0">
                <a:solidFill>
                  <a:srgbClr val="3C3939"/>
                </a:solidFill>
                <a:latin typeface="IreneFlorentina"/>
                <a:ea typeface="IreneFlorentina"/>
                <a:cs typeface="IreneFlorentina"/>
                <a:sym typeface="IreneFlorentina"/>
              </a:rPr>
              <a:t>Help the Environment and the Society</a:t>
            </a:r>
          </a:p>
        </p:txBody>
      </p:sp>
      <p:sp>
        <p:nvSpPr>
          <p:cNvPr id="12" name="TextBox 12"/>
          <p:cNvSpPr txBox="1"/>
          <p:nvPr/>
        </p:nvSpPr>
        <p:spPr>
          <a:xfrm>
            <a:off x="12475743" y="4907315"/>
            <a:ext cx="5508517"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Make a difference</a:t>
            </a:r>
          </a:p>
        </p:txBody>
      </p:sp>
      <p:sp>
        <p:nvSpPr>
          <p:cNvPr id="13" name="TextBox 13"/>
          <p:cNvSpPr txBox="1"/>
          <p:nvPr/>
        </p:nvSpPr>
        <p:spPr>
          <a:xfrm>
            <a:off x="2874788" y="6752115"/>
            <a:ext cx="53845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Lead the way</a:t>
            </a:r>
          </a:p>
        </p:txBody>
      </p:sp>
      <p:sp>
        <p:nvSpPr>
          <p:cNvPr id="14" name="Freeform 14"/>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15" name="Freeform 15"/>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16" name="Freeform 16"/>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7" name="Freeform 17"/>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8" name="Freeform 18"/>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9" name="Freeform 19"/>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20" name="Freeform 20"/>
          <p:cNvSpPr/>
          <p:nvPr/>
        </p:nvSpPr>
        <p:spPr>
          <a:xfrm>
            <a:off x="-421299" y="8843279"/>
            <a:ext cx="2899998" cy="2541453"/>
          </a:xfrm>
          <a:custGeom>
            <a:avLst/>
            <a:gdLst/>
            <a:ahLst/>
            <a:cxnLst/>
            <a:rect l="l" t="t" r="r" b="b"/>
            <a:pathLst>
              <a:path w="2899998" h="2541453">
                <a:moveTo>
                  <a:pt x="0" y="0"/>
                </a:moveTo>
                <a:lnTo>
                  <a:pt x="2899998" y="0"/>
                </a:lnTo>
                <a:lnTo>
                  <a:pt x="2899998" y="2541453"/>
                </a:lnTo>
                <a:lnTo>
                  <a:pt x="0" y="254145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7373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685220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197373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1973736" y="2100952"/>
            <a:ext cx="11691687" cy="87808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What is SWOT Analysis?</a:t>
            </a:r>
          </a:p>
        </p:txBody>
      </p:sp>
      <p:sp>
        <p:nvSpPr>
          <p:cNvPr id="6" name="TextBox 6"/>
          <p:cNvSpPr txBox="1"/>
          <p:nvPr/>
        </p:nvSpPr>
        <p:spPr>
          <a:xfrm>
            <a:off x="2874788" y="6752115"/>
            <a:ext cx="53845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Weakenesses</a:t>
            </a:r>
          </a:p>
        </p:txBody>
      </p:sp>
      <p:sp>
        <p:nvSpPr>
          <p:cNvPr id="7" name="Freeform 7"/>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8" name="Freeform 8"/>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9" name="Freeform 9"/>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1" name="Freeform 11"/>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2" name="Freeform 12"/>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3" name="Freeform 13"/>
          <p:cNvSpPr/>
          <p:nvPr/>
        </p:nvSpPr>
        <p:spPr>
          <a:xfrm>
            <a:off x="-421299" y="8843279"/>
            <a:ext cx="2899998" cy="2541453"/>
          </a:xfrm>
          <a:custGeom>
            <a:avLst/>
            <a:gdLst/>
            <a:ahLst/>
            <a:cxnLst/>
            <a:rect l="l" t="t" r="r" b="b"/>
            <a:pathLst>
              <a:path w="2899998" h="2541453">
                <a:moveTo>
                  <a:pt x="0" y="0"/>
                </a:moveTo>
                <a:lnTo>
                  <a:pt x="2899998" y="0"/>
                </a:lnTo>
                <a:lnTo>
                  <a:pt x="2899998" y="2541453"/>
                </a:lnTo>
                <a:lnTo>
                  <a:pt x="0" y="254145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14" name="Freeform 14"/>
          <p:cNvSpPr/>
          <p:nvPr/>
        </p:nvSpPr>
        <p:spPr>
          <a:xfrm>
            <a:off x="6906953" y="6656003"/>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5" name="Freeform 15"/>
          <p:cNvSpPr/>
          <p:nvPr/>
        </p:nvSpPr>
        <p:spPr>
          <a:xfrm>
            <a:off x="13224046" y="2216661"/>
            <a:ext cx="5050141" cy="5050141"/>
          </a:xfrm>
          <a:custGeom>
            <a:avLst/>
            <a:gdLst/>
            <a:ahLst/>
            <a:cxnLst/>
            <a:rect l="l" t="t" r="r" b="b"/>
            <a:pathLst>
              <a:path w="5050141" h="5050141">
                <a:moveTo>
                  <a:pt x="0" y="0"/>
                </a:moveTo>
                <a:lnTo>
                  <a:pt x="5050141" y="0"/>
                </a:lnTo>
                <a:lnTo>
                  <a:pt x="5050141" y="5050141"/>
                </a:lnTo>
                <a:lnTo>
                  <a:pt x="0" y="5050141"/>
                </a:lnTo>
                <a:lnTo>
                  <a:pt x="0" y="0"/>
                </a:lnTo>
                <a:close/>
              </a:path>
            </a:pathLst>
          </a:custGeom>
          <a:blipFill>
            <a:blip r:embed="rId15"/>
            <a:stretch>
              <a:fillRect/>
            </a:stretch>
          </a:blipFill>
        </p:spPr>
        <p:txBody>
          <a:bodyPr/>
          <a:lstStyle/>
          <a:p>
            <a:endParaRPr lang="el-GR"/>
          </a:p>
        </p:txBody>
      </p:sp>
      <p:sp>
        <p:nvSpPr>
          <p:cNvPr id="16" name="TextBox 16"/>
          <p:cNvSpPr txBox="1"/>
          <p:nvPr/>
        </p:nvSpPr>
        <p:spPr>
          <a:xfrm>
            <a:off x="191898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S</a:t>
            </a:r>
          </a:p>
        </p:txBody>
      </p:sp>
      <p:sp>
        <p:nvSpPr>
          <p:cNvPr id="17" name="TextBox 17"/>
          <p:cNvSpPr txBox="1"/>
          <p:nvPr/>
        </p:nvSpPr>
        <p:spPr>
          <a:xfrm>
            <a:off x="679745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o</a:t>
            </a:r>
          </a:p>
        </p:txBody>
      </p:sp>
      <p:sp>
        <p:nvSpPr>
          <p:cNvPr id="18" name="TextBox 18"/>
          <p:cNvSpPr txBox="1"/>
          <p:nvPr/>
        </p:nvSpPr>
        <p:spPr>
          <a:xfrm>
            <a:off x="191508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W</a:t>
            </a:r>
          </a:p>
        </p:txBody>
      </p:sp>
      <p:sp>
        <p:nvSpPr>
          <p:cNvPr id="19" name="TextBox 19"/>
          <p:cNvSpPr txBox="1"/>
          <p:nvPr/>
        </p:nvSpPr>
        <p:spPr>
          <a:xfrm>
            <a:off x="2874788" y="5541576"/>
            <a:ext cx="3133019" cy="31285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What you do well</a:t>
            </a:r>
          </a:p>
        </p:txBody>
      </p:sp>
      <p:sp>
        <p:nvSpPr>
          <p:cNvPr id="20" name="TextBox 20"/>
          <p:cNvSpPr txBox="1"/>
          <p:nvPr/>
        </p:nvSpPr>
        <p:spPr>
          <a:xfrm>
            <a:off x="7753259" y="5541576"/>
            <a:ext cx="4609291" cy="31285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Chances to grow</a:t>
            </a:r>
          </a:p>
        </p:txBody>
      </p:sp>
      <p:sp>
        <p:nvSpPr>
          <p:cNvPr id="21" name="TextBox 21"/>
          <p:cNvSpPr txBox="1"/>
          <p:nvPr/>
        </p:nvSpPr>
        <p:spPr>
          <a:xfrm>
            <a:off x="2874788" y="7386376"/>
            <a:ext cx="4570448" cy="31285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Areas to improve</a:t>
            </a:r>
          </a:p>
        </p:txBody>
      </p:sp>
      <p:sp>
        <p:nvSpPr>
          <p:cNvPr id="22" name="TextBox 22"/>
          <p:cNvSpPr txBox="1"/>
          <p:nvPr/>
        </p:nvSpPr>
        <p:spPr>
          <a:xfrm>
            <a:off x="2874788" y="49073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Strenghts</a:t>
            </a:r>
          </a:p>
        </p:txBody>
      </p:sp>
      <p:sp>
        <p:nvSpPr>
          <p:cNvPr id="23" name="TextBox 23"/>
          <p:cNvSpPr txBox="1"/>
          <p:nvPr/>
        </p:nvSpPr>
        <p:spPr>
          <a:xfrm>
            <a:off x="7753259" y="4907315"/>
            <a:ext cx="5508517"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Opportunities</a:t>
            </a:r>
          </a:p>
        </p:txBody>
      </p:sp>
      <p:sp>
        <p:nvSpPr>
          <p:cNvPr id="24" name="TextBox 24"/>
          <p:cNvSpPr txBox="1"/>
          <p:nvPr/>
        </p:nvSpPr>
        <p:spPr>
          <a:xfrm>
            <a:off x="1730229" y="3478570"/>
            <a:ext cx="11293792" cy="683178"/>
          </a:xfrm>
          <a:prstGeom prst="rect">
            <a:avLst/>
          </a:prstGeom>
        </p:spPr>
        <p:txBody>
          <a:bodyPr lIns="0" tIns="0" rIns="0" bIns="0" rtlCol="0" anchor="t">
            <a:spAutoFit/>
          </a:bodyPr>
          <a:lstStyle/>
          <a:p>
            <a:pPr algn="ctr">
              <a:lnSpc>
                <a:spcPts val="5394"/>
              </a:lnSpc>
              <a:spcBef>
                <a:spcPct val="0"/>
              </a:spcBef>
            </a:pPr>
            <a:r>
              <a:rPr lang="en-US" sz="3853" spc="3082">
                <a:solidFill>
                  <a:srgbClr val="000000"/>
                </a:solidFill>
                <a:latin typeface="IreneFlorentina"/>
                <a:ea typeface="IreneFlorentina"/>
                <a:cs typeface="IreneFlorentina"/>
                <a:sym typeface="IreneFlorentina"/>
              </a:rPr>
              <a:t>Swot stands for:</a:t>
            </a:r>
          </a:p>
        </p:txBody>
      </p:sp>
      <p:sp>
        <p:nvSpPr>
          <p:cNvPr id="25" name="TextBox 25"/>
          <p:cNvSpPr txBox="1"/>
          <p:nvPr/>
        </p:nvSpPr>
        <p:spPr>
          <a:xfrm>
            <a:off x="6852206" y="6165515"/>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T</a:t>
            </a:r>
          </a:p>
        </p:txBody>
      </p:sp>
      <p:sp>
        <p:nvSpPr>
          <p:cNvPr id="26" name="TextBox 26"/>
          <p:cNvSpPr txBox="1"/>
          <p:nvPr/>
        </p:nvSpPr>
        <p:spPr>
          <a:xfrm>
            <a:off x="7808005" y="7273830"/>
            <a:ext cx="4609291" cy="31285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Challenges to watch out for</a:t>
            </a:r>
          </a:p>
        </p:txBody>
      </p:sp>
      <p:sp>
        <p:nvSpPr>
          <p:cNvPr id="27" name="TextBox 27"/>
          <p:cNvSpPr txBox="1"/>
          <p:nvPr/>
        </p:nvSpPr>
        <p:spPr>
          <a:xfrm>
            <a:off x="7808005" y="6639569"/>
            <a:ext cx="5508517"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Threats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AD61B-9BDD-AA51-249A-22FC1AD5F73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6312C9C-8C93-11DB-99AC-2A9D487EC9C0}"/>
              </a:ext>
            </a:extLst>
          </p:cNvPr>
          <p:cNvSpPr txBox="1"/>
          <p:nvPr/>
        </p:nvSpPr>
        <p:spPr>
          <a:xfrm>
            <a:off x="1973736" y="2100952"/>
            <a:ext cx="11691687" cy="787010"/>
          </a:xfrm>
          <a:prstGeom prst="rect">
            <a:avLst/>
          </a:prstGeom>
        </p:spPr>
        <p:txBody>
          <a:bodyPr lIns="0" tIns="0" rIns="0" bIns="0" rtlCol="0" anchor="t">
            <a:spAutoFit/>
          </a:bodyPr>
          <a:lstStyle/>
          <a:p>
            <a:pPr algn="l">
              <a:lnSpc>
                <a:spcPts val="6742"/>
              </a:lnSpc>
            </a:pPr>
            <a:r>
              <a:rPr lang="en-US" sz="5321" dirty="0">
                <a:solidFill>
                  <a:srgbClr val="1B1B27"/>
                </a:solidFill>
                <a:latin typeface="IreneFlorentina"/>
                <a:ea typeface="IreneFlorentina"/>
                <a:cs typeface="IreneFlorentina"/>
                <a:sym typeface="IreneFlorentina"/>
              </a:rPr>
              <a:t>SWOT analysis examples</a:t>
            </a:r>
          </a:p>
        </p:txBody>
      </p:sp>
      <p:sp>
        <p:nvSpPr>
          <p:cNvPr id="7" name="Freeform 7">
            <a:extLst>
              <a:ext uri="{FF2B5EF4-FFF2-40B4-BE49-F238E27FC236}">
                <a16:creationId xmlns:a16="http://schemas.microsoft.com/office/drawing/2014/main" id="{4B1399E9-27A8-4415-C8B3-71FA58BD0B2C}"/>
              </a:ext>
            </a:extLst>
          </p:cNvPr>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8" name="Freeform 8">
            <a:extLst>
              <a:ext uri="{FF2B5EF4-FFF2-40B4-BE49-F238E27FC236}">
                <a16:creationId xmlns:a16="http://schemas.microsoft.com/office/drawing/2014/main" id="{C4E2827F-AFCD-AE0C-4637-87C1FCF87DF3}"/>
              </a:ext>
            </a:extLst>
          </p:cNvPr>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9" name="Freeform 9">
            <a:extLst>
              <a:ext uri="{FF2B5EF4-FFF2-40B4-BE49-F238E27FC236}">
                <a16:creationId xmlns:a16="http://schemas.microsoft.com/office/drawing/2014/main" id="{88C77647-A3EF-8F8D-283F-27E9E480D66E}"/>
              </a:ext>
            </a:extLst>
          </p:cNvPr>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10" name="Freeform 10">
            <a:extLst>
              <a:ext uri="{FF2B5EF4-FFF2-40B4-BE49-F238E27FC236}">
                <a16:creationId xmlns:a16="http://schemas.microsoft.com/office/drawing/2014/main" id="{3A39C914-470D-355D-FDD4-4FA30E1378EA}"/>
              </a:ext>
            </a:extLst>
          </p:cNvPr>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11" name="Freeform 11">
            <a:extLst>
              <a:ext uri="{FF2B5EF4-FFF2-40B4-BE49-F238E27FC236}">
                <a16:creationId xmlns:a16="http://schemas.microsoft.com/office/drawing/2014/main" id="{0E3D8473-BA17-A833-5EFF-B14FC18C55C1}"/>
              </a:ext>
            </a:extLst>
          </p:cNvPr>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2" name="Freeform 12">
            <a:extLst>
              <a:ext uri="{FF2B5EF4-FFF2-40B4-BE49-F238E27FC236}">
                <a16:creationId xmlns:a16="http://schemas.microsoft.com/office/drawing/2014/main" id="{8DCB00CA-A151-4C70-ABD9-CD928C3A1118}"/>
              </a:ext>
            </a:extLst>
          </p:cNvPr>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3" name="Freeform 13">
            <a:extLst>
              <a:ext uri="{FF2B5EF4-FFF2-40B4-BE49-F238E27FC236}">
                <a16:creationId xmlns:a16="http://schemas.microsoft.com/office/drawing/2014/main" id="{21E0664C-0866-F1E2-2CE3-8704CF9E58C3}"/>
              </a:ext>
            </a:extLst>
          </p:cNvPr>
          <p:cNvSpPr/>
          <p:nvPr/>
        </p:nvSpPr>
        <p:spPr>
          <a:xfrm>
            <a:off x="-421299" y="8843279"/>
            <a:ext cx="2899998" cy="2541453"/>
          </a:xfrm>
          <a:custGeom>
            <a:avLst/>
            <a:gdLst/>
            <a:ahLst/>
            <a:cxnLst/>
            <a:rect l="l" t="t" r="r" b="b"/>
            <a:pathLst>
              <a:path w="2899998" h="2541453">
                <a:moveTo>
                  <a:pt x="0" y="0"/>
                </a:moveTo>
                <a:lnTo>
                  <a:pt x="2899998" y="0"/>
                </a:lnTo>
                <a:lnTo>
                  <a:pt x="2899998" y="2541453"/>
                </a:lnTo>
                <a:lnTo>
                  <a:pt x="0" y="254145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graphicFrame>
        <p:nvGraphicFramePr>
          <p:cNvPr id="28" name="Πίνακας 27">
            <a:extLst>
              <a:ext uri="{FF2B5EF4-FFF2-40B4-BE49-F238E27FC236}">
                <a16:creationId xmlns:a16="http://schemas.microsoft.com/office/drawing/2014/main" id="{B952FC4B-B8A7-3F29-58BA-C2C4E99B7D97}"/>
              </a:ext>
            </a:extLst>
          </p:cNvPr>
          <p:cNvGraphicFramePr>
            <a:graphicFrameLocks noGrp="1"/>
          </p:cNvGraphicFramePr>
          <p:nvPr>
            <p:extLst>
              <p:ext uri="{D42A27DB-BD31-4B8C-83A1-F6EECF244321}">
                <p14:modId xmlns:p14="http://schemas.microsoft.com/office/powerpoint/2010/main" val="514613426"/>
              </p:ext>
            </p:extLst>
          </p:nvPr>
        </p:nvGraphicFramePr>
        <p:xfrm>
          <a:off x="457200" y="4276049"/>
          <a:ext cx="8229600" cy="2325451"/>
        </p:xfrm>
        <a:graphic>
          <a:graphicData uri="http://schemas.openxmlformats.org/drawingml/2006/table">
            <a:tbl>
              <a:tblPr/>
              <a:tblGrid>
                <a:gridCol w="4114800">
                  <a:extLst>
                    <a:ext uri="{9D8B030D-6E8A-4147-A177-3AD203B41FA5}">
                      <a16:colId xmlns:a16="http://schemas.microsoft.com/office/drawing/2014/main" val="3595798051"/>
                    </a:ext>
                  </a:extLst>
                </a:gridCol>
                <a:gridCol w="4114800">
                  <a:extLst>
                    <a:ext uri="{9D8B030D-6E8A-4147-A177-3AD203B41FA5}">
                      <a16:colId xmlns:a16="http://schemas.microsoft.com/office/drawing/2014/main" val="2608107078"/>
                    </a:ext>
                  </a:extLst>
                </a:gridCol>
              </a:tblGrid>
              <a:tr h="484469">
                <a:tc>
                  <a:txBody>
                    <a:bodyPr/>
                    <a:lstStyle/>
                    <a:p>
                      <a:r>
                        <a:rPr lang="en-US" sz="1800" b="1" dirty="0">
                          <a:latin typeface="IreneFlorentina" panose="020B0604020202020204" charset="0"/>
                        </a:rPr>
                        <a:t>Strengths</a:t>
                      </a:r>
                      <a:endParaRPr lang="en-US" sz="1800" dirty="0">
                        <a:latin typeface="IreneFlorentina" panose="020B0604020202020204" charset="0"/>
                      </a:endParaRPr>
                    </a:p>
                  </a:txBody>
                  <a:tcPr anchor="ctr">
                    <a:lnL>
                      <a:noFill/>
                    </a:lnL>
                    <a:lnR>
                      <a:noFill/>
                    </a:lnR>
                    <a:lnT>
                      <a:noFill/>
                    </a:lnT>
                    <a:lnB>
                      <a:noFill/>
                    </a:lnB>
                    <a:noFill/>
                  </a:tcPr>
                </a:tc>
                <a:tc>
                  <a:txBody>
                    <a:bodyPr/>
                    <a:lstStyle/>
                    <a:p>
                      <a:r>
                        <a:rPr lang="en-US" sz="1800" b="1">
                          <a:latin typeface="IreneFlorentina" panose="020B0604020202020204" charset="0"/>
                        </a:rPr>
                        <a:t>Weaknesses</a:t>
                      </a:r>
                      <a:endParaRPr lang="en-US" sz="1800">
                        <a:latin typeface="IreneFlorentina" panose="020B0604020202020204" charset="0"/>
                      </a:endParaRPr>
                    </a:p>
                  </a:txBody>
                  <a:tcPr anchor="ctr">
                    <a:lnL>
                      <a:noFill/>
                    </a:lnL>
                    <a:lnR>
                      <a:noFill/>
                    </a:lnR>
                    <a:lnT>
                      <a:noFill/>
                    </a:lnT>
                    <a:lnB>
                      <a:noFill/>
                    </a:lnB>
                    <a:noFill/>
                  </a:tcPr>
                </a:tc>
                <a:extLst>
                  <a:ext uri="{0D108BD9-81ED-4DB2-BD59-A6C34878D82A}">
                    <a16:rowId xmlns:a16="http://schemas.microsoft.com/office/drawing/2014/main" val="2217669997"/>
                  </a:ext>
                </a:extLst>
              </a:tr>
              <a:tr h="484469">
                <a:tc>
                  <a:txBody>
                    <a:bodyPr/>
                    <a:lstStyle/>
                    <a:p>
                      <a:r>
                        <a:rPr lang="en-US" sz="1800" dirty="0">
                          <a:latin typeface="IreneFlorentina" panose="020B0604020202020204" charset="0"/>
                        </a:rPr>
                        <a:t>Unique homemade recipes</a:t>
                      </a:r>
                    </a:p>
                  </a:txBody>
                  <a:tcPr anchor="ctr">
                    <a:lnL>
                      <a:noFill/>
                    </a:lnL>
                    <a:lnR>
                      <a:noFill/>
                    </a:lnR>
                    <a:lnT>
                      <a:noFill/>
                    </a:lnT>
                    <a:lnB>
                      <a:noFill/>
                    </a:lnB>
                    <a:noFill/>
                  </a:tcPr>
                </a:tc>
                <a:tc>
                  <a:txBody>
                    <a:bodyPr/>
                    <a:lstStyle/>
                    <a:p>
                      <a:r>
                        <a:rPr lang="en-US" sz="1800" dirty="0">
                          <a:latin typeface="IreneFlorentina" panose="020B0604020202020204" charset="0"/>
                        </a:rPr>
                        <a:t>Limited seating capacity</a:t>
                      </a:r>
                    </a:p>
                  </a:txBody>
                  <a:tcPr anchor="ctr">
                    <a:lnL>
                      <a:noFill/>
                    </a:lnL>
                    <a:lnR>
                      <a:noFill/>
                    </a:lnR>
                    <a:lnT>
                      <a:noFill/>
                    </a:lnT>
                    <a:lnB>
                      <a:noFill/>
                    </a:lnB>
                    <a:noFill/>
                  </a:tcPr>
                </a:tc>
                <a:extLst>
                  <a:ext uri="{0D108BD9-81ED-4DB2-BD59-A6C34878D82A}">
                    <a16:rowId xmlns:a16="http://schemas.microsoft.com/office/drawing/2014/main" val="1208950473"/>
                  </a:ext>
                </a:extLst>
              </a:tr>
              <a:tr h="484469">
                <a:tc>
                  <a:txBody>
                    <a:bodyPr/>
                    <a:lstStyle/>
                    <a:p>
                      <a:r>
                        <a:rPr lang="en-US" sz="1800" dirty="0">
                          <a:latin typeface="IreneFlorentina" panose="020B0604020202020204" charset="0"/>
                        </a:rPr>
                        <a:t>Strong local customer base</a:t>
                      </a:r>
                    </a:p>
                  </a:txBody>
                  <a:tcPr anchor="ctr">
                    <a:lnL>
                      <a:noFill/>
                    </a:lnL>
                    <a:lnR>
                      <a:noFill/>
                    </a:lnR>
                    <a:lnT>
                      <a:noFill/>
                    </a:lnT>
                    <a:lnB>
                      <a:noFill/>
                    </a:lnB>
                    <a:noFill/>
                  </a:tcPr>
                </a:tc>
                <a:tc>
                  <a:txBody>
                    <a:bodyPr/>
                    <a:lstStyle/>
                    <a:p>
                      <a:r>
                        <a:rPr lang="en-US" sz="1800" dirty="0">
                          <a:latin typeface="IreneFlorentina" panose="020B0604020202020204" charset="0"/>
                        </a:rPr>
                        <a:t>High staff turnover</a:t>
                      </a:r>
                    </a:p>
                  </a:txBody>
                  <a:tcPr anchor="ctr">
                    <a:lnL>
                      <a:noFill/>
                    </a:lnL>
                    <a:lnR>
                      <a:noFill/>
                    </a:lnR>
                    <a:lnT>
                      <a:noFill/>
                    </a:lnT>
                    <a:lnB>
                      <a:noFill/>
                    </a:lnB>
                    <a:noFill/>
                  </a:tcPr>
                </a:tc>
                <a:extLst>
                  <a:ext uri="{0D108BD9-81ED-4DB2-BD59-A6C34878D82A}">
                    <a16:rowId xmlns:a16="http://schemas.microsoft.com/office/drawing/2014/main" val="809090474"/>
                  </a:ext>
                </a:extLst>
              </a:tr>
              <a:tr h="872044">
                <a:tc>
                  <a:txBody>
                    <a:bodyPr/>
                    <a:lstStyle/>
                    <a:p>
                      <a:r>
                        <a:rPr lang="en-US" sz="1800" dirty="0">
                          <a:latin typeface="IreneFlorentina" panose="020B0604020202020204" charset="0"/>
                        </a:rPr>
                        <a:t>Cozy ambiance and friendly service</a:t>
                      </a:r>
                    </a:p>
                  </a:txBody>
                  <a:tcPr anchor="ctr">
                    <a:lnL>
                      <a:noFill/>
                    </a:lnL>
                    <a:lnR>
                      <a:noFill/>
                    </a:lnR>
                    <a:lnT>
                      <a:noFill/>
                    </a:lnT>
                    <a:lnB>
                      <a:noFill/>
                    </a:lnB>
                    <a:noFill/>
                  </a:tcPr>
                </a:tc>
                <a:tc>
                  <a:txBody>
                    <a:bodyPr/>
                    <a:lstStyle/>
                    <a:p>
                      <a:r>
                        <a:rPr lang="en-US" sz="1800" dirty="0">
                          <a:latin typeface="IreneFlorentina" panose="020B0604020202020204" charset="0"/>
                        </a:rPr>
                        <a:t>No online ordering or delivery system</a:t>
                      </a:r>
                    </a:p>
                  </a:txBody>
                  <a:tcPr anchor="ctr">
                    <a:lnL>
                      <a:noFill/>
                    </a:lnL>
                    <a:lnR>
                      <a:noFill/>
                    </a:lnR>
                    <a:lnT>
                      <a:noFill/>
                    </a:lnT>
                    <a:lnB>
                      <a:noFill/>
                    </a:lnB>
                    <a:noFill/>
                  </a:tcPr>
                </a:tc>
                <a:extLst>
                  <a:ext uri="{0D108BD9-81ED-4DB2-BD59-A6C34878D82A}">
                    <a16:rowId xmlns:a16="http://schemas.microsoft.com/office/drawing/2014/main" val="2589842904"/>
                  </a:ext>
                </a:extLst>
              </a:tr>
            </a:tbl>
          </a:graphicData>
        </a:graphic>
      </p:graphicFrame>
      <p:sp>
        <p:nvSpPr>
          <p:cNvPr id="29" name="Rectangle 1">
            <a:extLst>
              <a:ext uri="{FF2B5EF4-FFF2-40B4-BE49-F238E27FC236}">
                <a16:creationId xmlns:a16="http://schemas.microsoft.com/office/drawing/2014/main" id="{29B585C0-A768-D32D-7DAD-CEEE0C3E6AD7}"/>
              </a:ext>
            </a:extLst>
          </p:cNvPr>
          <p:cNvSpPr>
            <a:spLocks noChangeArrowheads="1"/>
          </p:cNvSpPr>
          <p:nvPr/>
        </p:nvSpPr>
        <p:spPr bwMode="auto">
          <a:xfrm>
            <a:off x="457200" y="1652579"/>
            <a:ext cx="210025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2400" b="1" i="0" u="none" strike="noStrike" cap="none" normalizeH="0" baseline="0" dirty="0">
              <a:ln>
                <a:noFill/>
              </a:ln>
              <a:solidFill>
                <a:schemeClr val="tx1"/>
              </a:solidFill>
              <a:effectLst/>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sz="2400" b="1" dirty="0">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2400" b="1" i="0" u="none" strike="noStrike" cap="none" normalizeH="0" baseline="0" dirty="0">
              <a:ln>
                <a:noFill/>
              </a:ln>
              <a:solidFill>
                <a:schemeClr val="tx1"/>
              </a:solidFill>
              <a:effectLst/>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sz="2400" b="1" dirty="0">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2400" b="1" i="0" u="none" strike="noStrike" cap="none" normalizeH="0" baseline="0" dirty="0">
                <a:ln>
                  <a:noFill/>
                </a:ln>
                <a:solidFill>
                  <a:schemeClr val="tx1"/>
                </a:solidFill>
                <a:effectLst/>
                <a:latin typeface="Arial" panose="020B0604020202020204" pitchFamily="34" charset="0"/>
              </a:rPr>
              <a:t>1. </a:t>
            </a:r>
            <a:r>
              <a:rPr kumimoji="0" lang="el-GR" altLang="el-GR" sz="2400" b="1" i="0" u="none" strike="noStrike" cap="none" normalizeH="0" baseline="0" dirty="0" err="1">
                <a:ln>
                  <a:noFill/>
                </a:ln>
                <a:solidFill>
                  <a:schemeClr val="tx1"/>
                </a:solidFill>
                <a:effectLst/>
                <a:latin typeface="Arial" panose="020B0604020202020204" pitchFamily="34" charset="0"/>
              </a:rPr>
              <a:t>Small</a:t>
            </a:r>
            <a:r>
              <a:rPr kumimoji="0" lang="el-GR" altLang="el-GR" sz="2400" b="1" i="0" u="none" strike="noStrike" cap="none" normalizeH="0" baseline="0" dirty="0">
                <a:ln>
                  <a:noFill/>
                </a:ln>
                <a:solidFill>
                  <a:schemeClr val="tx1"/>
                </a:solidFill>
                <a:effectLst/>
                <a:latin typeface="Arial" panose="020B0604020202020204" pitchFamily="34" charset="0"/>
              </a:rPr>
              <a:t> </a:t>
            </a:r>
            <a:r>
              <a:rPr kumimoji="0" lang="el-GR" altLang="el-GR" sz="2400" b="1" i="0" u="none" strike="noStrike" cap="none" normalizeH="0" baseline="0" dirty="0" err="1">
                <a:ln>
                  <a:noFill/>
                </a:ln>
                <a:solidFill>
                  <a:schemeClr val="tx1"/>
                </a:solidFill>
                <a:effectLst/>
                <a:latin typeface="Arial" panose="020B0604020202020204" pitchFamily="34" charset="0"/>
              </a:rPr>
              <a:t>Café</a:t>
            </a:r>
            <a:endParaRPr kumimoji="0" lang="el-GR" altLang="el-GR" sz="24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2400" b="0" i="0" u="none" strike="noStrike" cap="none" normalizeH="0" baseline="0" dirty="0">
              <a:ln>
                <a:noFill/>
              </a:ln>
              <a:solidFill>
                <a:schemeClr val="tx1"/>
              </a:solidFill>
              <a:effectLst/>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l-GR" sz="2400" dirty="0">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l-GR" sz="2400" b="0" i="0" u="none" strike="noStrike" cap="none" normalizeH="0" baseline="0" dirty="0">
              <a:ln>
                <a:noFill/>
              </a:ln>
              <a:solidFill>
                <a:schemeClr val="tx1"/>
              </a:solidFill>
              <a:effectLst/>
              <a:latin typeface="IreneFlorentina" panose="020B060402020202020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2400" b="0" i="0" u="none" strike="noStrike" cap="none" normalizeH="0" baseline="0" dirty="0">
              <a:ln>
                <a:noFill/>
              </a:ln>
              <a:solidFill>
                <a:schemeClr val="tx1"/>
              </a:solidFill>
              <a:effectLst/>
              <a:latin typeface="Arial" panose="020B0604020202020204" pitchFamily="34" charset="0"/>
            </a:endParaRPr>
          </a:p>
        </p:txBody>
      </p:sp>
      <p:graphicFrame>
        <p:nvGraphicFramePr>
          <p:cNvPr id="32" name="Πίνακας 31">
            <a:extLst>
              <a:ext uri="{FF2B5EF4-FFF2-40B4-BE49-F238E27FC236}">
                <a16:creationId xmlns:a16="http://schemas.microsoft.com/office/drawing/2014/main" id="{165E6767-1576-D071-E329-013CC5E91E56}"/>
              </a:ext>
            </a:extLst>
          </p:cNvPr>
          <p:cNvGraphicFramePr>
            <a:graphicFrameLocks noGrp="1"/>
          </p:cNvGraphicFramePr>
          <p:nvPr>
            <p:extLst>
              <p:ext uri="{D42A27DB-BD31-4B8C-83A1-F6EECF244321}">
                <p14:modId xmlns:p14="http://schemas.microsoft.com/office/powerpoint/2010/main" val="625343319"/>
              </p:ext>
            </p:extLst>
          </p:nvPr>
        </p:nvGraphicFramePr>
        <p:xfrm>
          <a:off x="457200" y="6819901"/>
          <a:ext cx="8229600" cy="2845456"/>
        </p:xfrm>
        <a:graphic>
          <a:graphicData uri="http://schemas.openxmlformats.org/drawingml/2006/table">
            <a:tbl>
              <a:tblPr/>
              <a:tblGrid>
                <a:gridCol w="4114800">
                  <a:extLst>
                    <a:ext uri="{9D8B030D-6E8A-4147-A177-3AD203B41FA5}">
                      <a16:colId xmlns:a16="http://schemas.microsoft.com/office/drawing/2014/main" val="535232627"/>
                    </a:ext>
                  </a:extLst>
                </a:gridCol>
                <a:gridCol w="4114800">
                  <a:extLst>
                    <a:ext uri="{9D8B030D-6E8A-4147-A177-3AD203B41FA5}">
                      <a16:colId xmlns:a16="http://schemas.microsoft.com/office/drawing/2014/main" val="2960751086"/>
                    </a:ext>
                  </a:extLst>
                </a:gridCol>
              </a:tblGrid>
              <a:tr h="711364">
                <a:tc>
                  <a:txBody>
                    <a:bodyPr/>
                    <a:lstStyle/>
                    <a:p>
                      <a:r>
                        <a:rPr lang="en-US" b="1">
                          <a:latin typeface="IreneFlorentina" panose="020B0604020202020204" charset="0"/>
                        </a:rPr>
                        <a:t>Opportunities</a:t>
                      </a:r>
                      <a:endParaRPr lang="en-US">
                        <a:latin typeface="IreneFlorentina" panose="020B0604020202020204" charset="0"/>
                      </a:endParaRPr>
                    </a:p>
                  </a:txBody>
                  <a:tcPr anchor="ctr">
                    <a:lnL>
                      <a:noFill/>
                    </a:lnL>
                    <a:lnR>
                      <a:noFill/>
                    </a:lnR>
                    <a:lnT>
                      <a:noFill/>
                    </a:lnT>
                    <a:lnB>
                      <a:noFill/>
                    </a:lnB>
                    <a:noFill/>
                  </a:tcPr>
                </a:tc>
                <a:tc>
                  <a:txBody>
                    <a:bodyPr/>
                    <a:lstStyle/>
                    <a:p>
                      <a:r>
                        <a:rPr lang="en-US" b="1" dirty="0">
                          <a:latin typeface="IreneFlorentina" panose="020B0604020202020204" charset="0"/>
                        </a:rPr>
                        <a:t>Threats</a:t>
                      </a:r>
                      <a:endParaRPr lang="en-US" dirty="0">
                        <a:latin typeface="IreneFlorentina" panose="020B0604020202020204" charset="0"/>
                      </a:endParaRPr>
                    </a:p>
                  </a:txBody>
                  <a:tcPr anchor="ctr">
                    <a:lnL>
                      <a:noFill/>
                    </a:lnL>
                    <a:lnR>
                      <a:noFill/>
                    </a:lnR>
                    <a:lnT>
                      <a:noFill/>
                    </a:lnT>
                    <a:lnB>
                      <a:noFill/>
                    </a:lnB>
                    <a:noFill/>
                  </a:tcPr>
                </a:tc>
                <a:extLst>
                  <a:ext uri="{0D108BD9-81ED-4DB2-BD59-A6C34878D82A}">
                    <a16:rowId xmlns:a16="http://schemas.microsoft.com/office/drawing/2014/main" val="2758471423"/>
                  </a:ext>
                </a:extLst>
              </a:tr>
              <a:tr h="711364">
                <a:tc>
                  <a:txBody>
                    <a:bodyPr/>
                    <a:lstStyle/>
                    <a:p>
                      <a:r>
                        <a:rPr lang="en-US" dirty="0">
                          <a:latin typeface="IreneFlorentina" panose="020B0604020202020204" charset="0"/>
                        </a:rPr>
                        <a:t>Expand into catering services</a:t>
                      </a:r>
                    </a:p>
                  </a:txBody>
                  <a:tcPr anchor="ctr">
                    <a:lnL>
                      <a:noFill/>
                    </a:lnL>
                    <a:lnR>
                      <a:noFill/>
                    </a:lnR>
                    <a:lnT>
                      <a:noFill/>
                    </a:lnT>
                    <a:lnB>
                      <a:noFill/>
                    </a:lnB>
                    <a:noFill/>
                  </a:tcPr>
                </a:tc>
                <a:tc>
                  <a:txBody>
                    <a:bodyPr/>
                    <a:lstStyle/>
                    <a:p>
                      <a:r>
                        <a:rPr lang="en-US">
                          <a:latin typeface="IreneFlorentina" panose="020B0604020202020204" charset="0"/>
                        </a:rPr>
                        <a:t>Rising food costs</a:t>
                      </a:r>
                    </a:p>
                  </a:txBody>
                  <a:tcPr anchor="ctr">
                    <a:lnL>
                      <a:noFill/>
                    </a:lnL>
                    <a:lnR>
                      <a:noFill/>
                    </a:lnR>
                    <a:lnT>
                      <a:noFill/>
                    </a:lnT>
                    <a:lnB>
                      <a:noFill/>
                    </a:lnB>
                    <a:noFill/>
                  </a:tcPr>
                </a:tc>
                <a:extLst>
                  <a:ext uri="{0D108BD9-81ED-4DB2-BD59-A6C34878D82A}">
                    <a16:rowId xmlns:a16="http://schemas.microsoft.com/office/drawing/2014/main" val="1676671605"/>
                  </a:ext>
                </a:extLst>
              </a:tr>
              <a:tr h="711364">
                <a:tc>
                  <a:txBody>
                    <a:bodyPr/>
                    <a:lstStyle/>
                    <a:p>
                      <a:r>
                        <a:rPr lang="en-US">
                          <a:latin typeface="IreneFlorentina" panose="020B0604020202020204" charset="0"/>
                        </a:rPr>
                        <a:t>Launch loyalty program/mobile app</a:t>
                      </a:r>
                    </a:p>
                  </a:txBody>
                  <a:tcPr anchor="ctr">
                    <a:lnL>
                      <a:noFill/>
                    </a:lnL>
                    <a:lnR>
                      <a:noFill/>
                    </a:lnR>
                    <a:lnT>
                      <a:noFill/>
                    </a:lnT>
                    <a:lnB>
                      <a:noFill/>
                    </a:lnB>
                    <a:noFill/>
                  </a:tcPr>
                </a:tc>
                <a:tc>
                  <a:txBody>
                    <a:bodyPr/>
                    <a:lstStyle/>
                    <a:p>
                      <a:r>
                        <a:rPr lang="en-US">
                          <a:latin typeface="IreneFlorentina" panose="020B0604020202020204" charset="0"/>
                        </a:rPr>
                        <a:t>New local competitors</a:t>
                      </a:r>
                    </a:p>
                  </a:txBody>
                  <a:tcPr anchor="ctr">
                    <a:lnL>
                      <a:noFill/>
                    </a:lnL>
                    <a:lnR>
                      <a:noFill/>
                    </a:lnR>
                    <a:lnT>
                      <a:noFill/>
                    </a:lnT>
                    <a:lnB>
                      <a:noFill/>
                    </a:lnB>
                    <a:noFill/>
                  </a:tcPr>
                </a:tc>
                <a:extLst>
                  <a:ext uri="{0D108BD9-81ED-4DB2-BD59-A6C34878D82A}">
                    <a16:rowId xmlns:a16="http://schemas.microsoft.com/office/drawing/2014/main" val="365760855"/>
                  </a:ext>
                </a:extLst>
              </a:tr>
              <a:tr h="711364">
                <a:tc>
                  <a:txBody>
                    <a:bodyPr/>
                    <a:lstStyle/>
                    <a:p>
                      <a:r>
                        <a:rPr lang="en-US">
                          <a:latin typeface="IreneFlorentina" panose="020B0604020202020204" charset="0"/>
                        </a:rPr>
                        <a:t>Collaborate with local events</a:t>
                      </a:r>
                    </a:p>
                  </a:txBody>
                  <a:tcPr anchor="ctr">
                    <a:lnL>
                      <a:noFill/>
                    </a:lnL>
                    <a:lnR>
                      <a:noFill/>
                    </a:lnR>
                    <a:lnT>
                      <a:noFill/>
                    </a:lnT>
                    <a:lnB>
                      <a:noFill/>
                    </a:lnB>
                    <a:noFill/>
                  </a:tcPr>
                </a:tc>
                <a:tc>
                  <a:txBody>
                    <a:bodyPr/>
                    <a:lstStyle/>
                    <a:p>
                      <a:r>
                        <a:rPr lang="en-US" dirty="0">
                          <a:latin typeface="IreneFlorentina" panose="020B0604020202020204" charset="0"/>
                        </a:rPr>
                        <a:t>Changing dietary preferences</a:t>
                      </a:r>
                    </a:p>
                  </a:txBody>
                  <a:tcPr anchor="ctr">
                    <a:lnL>
                      <a:noFill/>
                    </a:lnL>
                    <a:lnR>
                      <a:noFill/>
                    </a:lnR>
                    <a:lnT>
                      <a:noFill/>
                    </a:lnT>
                    <a:lnB>
                      <a:noFill/>
                    </a:lnB>
                    <a:noFill/>
                  </a:tcPr>
                </a:tc>
                <a:extLst>
                  <a:ext uri="{0D108BD9-81ED-4DB2-BD59-A6C34878D82A}">
                    <a16:rowId xmlns:a16="http://schemas.microsoft.com/office/drawing/2014/main" val="586619060"/>
                  </a:ext>
                </a:extLst>
              </a:tr>
            </a:tbl>
          </a:graphicData>
        </a:graphic>
      </p:graphicFrame>
    </p:spTree>
    <p:extLst>
      <p:ext uri="{BB962C8B-B14F-4D97-AF65-F5344CB8AC3E}">
        <p14:creationId xmlns:p14="http://schemas.microsoft.com/office/powerpoint/2010/main" val="290231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B43AAFB4-CACE-304E-C8AC-620E89B51549}"/>
              </a:ext>
            </a:extLst>
          </p:cNvPr>
          <p:cNvSpPr txBox="1"/>
          <p:nvPr/>
        </p:nvSpPr>
        <p:spPr>
          <a:xfrm>
            <a:off x="1973736" y="2100952"/>
            <a:ext cx="11691687" cy="787010"/>
          </a:xfrm>
          <a:prstGeom prst="rect">
            <a:avLst/>
          </a:prstGeom>
        </p:spPr>
        <p:txBody>
          <a:bodyPr lIns="0" tIns="0" rIns="0" bIns="0" rtlCol="0" anchor="t">
            <a:spAutoFit/>
          </a:bodyPr>
          <a:lstStyle/>
          <a:p>
            <a:pPr algn="l">
              <a:lnSpc>
                <a:spcPts val="6742"/>
              </a:lnSpc>
            </a:pPr>
            <a:r>
              <a:rPr lang="en-US" sz="5321" dirty="0">
                <a:solidFill>
                  <a:srgbClr val="1B1B27"/>
                </a:solidFill>
                <a:latin typeface="IreneFlorentina"/>
                <a:ea typeface="IreneFlorentina"/>
                <a:cs typeface="IreneFlorentina"/>
                <a:sym typeface="IreneFlorentina"/>
              </a:rPr>
              <a:t>SWOT analysis examples</a:t>
            </a:r>
          </a:p>
        </p:txBody>
      </p:sp>
      <p:sp>
        <p:nvSpPr>
          <p:cNvPr id="3" name="Freeform 7">
            <a:extLst>
              <a:ext uri="{FF2B5EF4-FFF2-40B4-BE49-F238E27FC236}">
                <a16:creationId xmlns:a16="http://schemas.microsoft.com/office/drawing/2014/main" id="{CA2C53C0-91AD-243E-7405-A94AB773E304}"/>
              </a:ext>
            </a:extLst>
          </p:cNvPr>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8">
            <a:extLst>
              <a:ext uri="{FF2B5EF4-FFF2-40B4-BE49-F238E27FC236}">
                <a16:creationId xmlns:a16="http://schemas.microsoft.com/office/drawing/2014/main" id="{03FFAF3F-7352-AEC5-B782-6FB9282B1507}"/>
              </a:ext>
            </a:extLst>
          </p:cNvPr>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5" name="Freeform 9">
            <a:extLst>
              <a:ext uri="{FF2B5EF4-FFF2-40B4-BE49-F238E27FC236}">
                <a16:creationId xmlns:a16="http://schemas.microsoft.com/office/drawing/2014/main" id="{922BC99E-23C5-A805-730B-D86A042E8FE1}"/>
              </a:ext>
            </a:extLst>
          </p:cNvPr>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6" name="Freeform 10">
            <a:extLst>
              <a:ext uri="{FF2B5EF4-FFF2-40B4-BE49-F238E27FC236}">
                <a16:creationId xmlns:a16="http://schemas.microsoft.com/office/drawing/2014/main" id="{051F43E9-76C2-0753-24C3-FA43CC5CAF30}"/>
              </a:ext>
            </a:extLst>
          </p:cNvPr>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7" name="Freeform 11">
            <a:extLst>
              <a:ext uri="{FF2B5EF4-FFF2-40B4-BE49-F238E27FC236}">
                <a16:creationId xmlns:a16="http://schemas.microsoft.com/office/drawing/2014/main" id="{BF295AD5-A8DB-04E8-3939-C13A89051AFF}"/>
              </a:ext>
            </a:extLst>
          </p:cNvPr>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8" name="Freeform 12">
            <a:extLst>
              <a:ext uri="{FF2B5EF4-FFF2-40B4-BE49-F238E27FC236}">
                <a16:creationId xmlns:a16="http://schemas.microsoft.com/office/drawing/2014/main" id="{7200BBF7-1DFC-47A5-59F5-867E4DE9A44D}"/>
              </a:ext>
            </a:extLst>
          </p:cNvPr>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9" name="Freeform 13">
            <a:extLst>
              <a:ext uri="{FF2B5EF4-FFF2-40B4-BE49-F238E27FC236}">
                <a16:creationId xmlns:a16="http://schemas.microsoft.com/office/drawing/2014/main" id="{CD0A34EB-67CC-C7BF-315F-F638AC9776CE}"/>
              </a:ext>
            </a:extLst>
          </p:cNvPr>
          <p:cNvSpPr/>
          <p:nvPr/>
        </p:nvSpPr>
        <p:spPr>
          <a:xfrm>
            <a:off x="-421299" y="8843279"/>
            <a:ext cx="2899998" cy="2541453"/>
          </a:xfrm>
          <a:custGeom>
            <a:avLst/>
            <a:gdLst/>
            <a:ahLst/>
            <a:cxnLst/>
            <a:rect l="l" t="t" r="r" b="b"/>
            <a:pathLst>
              <a:path w="2899998" h="2541453">
                <a:moveTo>
                  <a:pt x="0" y="0"/>
                </a:moveTo>
                <a:lnTo>
                  <a:pt x="2899998" y="0"/>
                </a:lnTo>
                <a:lnTo>
                  <a:pt x="2899998" y="2541453"/>
                </a:lnTo>
                <a:lnTo>
                  <a:pt x="0" y="254145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1" name="Rectangle 1">
            <a:extLst>
              <a:ext uri="{FF2B5EF4-FFF2-40B4-BE49-F238E27FC236}">
                <a16:creationId xmlns:a16="http://schemas.microsoft.com/office/drawing/2014/main" id="{F7C3CEA9-A799-A100-906C-401782AB1991}"/>
              </a:ext>
            </a:extLst>
          </p:cNvPr>
          <p:cNvSpPr>
            <a:spLocks noChangeArrowheads="1"/>
          </p:cNvSpPr>
          <p:nvPr/>
        </p:nvSpPr>
        <p:spPr bwMode="auto">
          <a:xfrm>
            <a:off x="457200" y="3129907"/>
            <a:ext cx="31438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400" dirty="0">
                <a:latin typeface="IreneFlorentina" panose="020B0604020202020204" charset="0"/>
              </a:rPr>
              <a:t>2. Tech Startup</a:t>
            </a:r>
            <a:endParaRPr kumimoji="0" lang="el-GR" altLang="el-GR" sz="2400" b="0" i="0" u="none" strike="noStrike" cap="none" normalizeH="0" baseline="0" dirty="0">
              <a:ln>
                <a:noFill/>
              </a:ln>
              <a:solidFill>
                <a:schemeClr val="tx1"/>
              </a:solidFill>
              <a:effectLst/>
              <a:latin typeface="Arial" panose="020B0604020202020204" pitchFamily="34" charset="0"/>
            </a:endParaRPr>
          </a:p>
        </p:txBody>
      </p:sp>
      <p:graphicFrame>
        <p:nvGraphicFramePr>
          <p:cNvPr id="13" name="Πίνακας 12">
            <a:extLst>
              <a:ext uri="{FF2B5EF4-FFF2-40B4-BE49-F238E27FC236}">
                <a16:creationId xmlns:a16="http://schemas.microsoft.com/office/drawing/2014/main" id="{42454012-5752-C7B3-0911-D6B0377DA2A9}"/>
              </a:ext>
            </a:extLst>
          </p:cNvPr>
          <p:cNvGraphicFramePr>
            <a:graphicFrameLocks noGrp="1"/>
          </p:cNvGraphicFramePr>
          <p:nvPr>
            <p:extLst>
              <p:ext uri="{D42A27DB-BD31-4B8C-83A1-F6EECF244321}">
                <p14:modId xmlns:p14="http://schemas.microsoft.com/office/powerpoint/2010/main" val="1054310127"/>
              </p:ext>
            </p:extLst>
          </p:nvPr>
        </p:nvGraphicFramePr>
        <p:xfrm>
          <a:off x="457200" y="4076699"/>
          <a:ext cx="8229600" cy="2984596"/>
        </p:xfrm>
        <a:graphic>
          <a:graphicData uri="http://schemas.openxmlformats.org/drawingml/2006/table">
            <a:tbl>
              <a:tblPr/>
              <a:tblGrid>
                <a:gridCol w="4114800">
                  <a:extLst>
                    <a:ext uri="{9D8B030D-6E8A-4147-A177-3AD203B41FA5}">
                      <a16:colId xmlns:a16="http://schemas.microsoft.com/office/drawing/2014/main" val="2785529803"/>
                    </a:ext>
                  </a:extLst>
                </a:gridCol>
                <a:gridCol w="4114800">
                  <a:extLst>
                    <a:ext uri="{9D8B030D-6E8A-4147-A177-3AD203B41FA5}">
                      <a16:colId xmlns:a16="http://schemas.microsoft.com/office/drawing/2014/main" val="1333300192"/>
                    </a:ext>
                  </a:extLst>
                </a:gridCol>
              </a:tblGrid>
              <a:tr h="746149">
                <a:tc>
                  <a:txBody>
                    <a:bodyPr/>
                    <a:lstStyle/>
                    <a:p>
                      <a:r>
                        <a:rPr lang="en-US" b="1">
                          <a:latin typeface="IreneFlorentina" panose="020B0604020202020204" charset="0"/>
                        </a:rPr>
                        <a:t>Strengths</a:t>
                      </a:r>
                      <a:endParaRPr lang="en-US">
                        <a:latin typeface="IreneFlorentina" panose="020B0604020202020204" charset="0"/>
                      </a:endParaRPr>
                    </a:p>
                  </a:txBody>
                  <a:tcPr anchor="ctr">
                    <a:lnL>
                      <a:noFill/>
                    </a:lnL>
                    <a:lnR>
                      <a:noFill/>
                    </a:lnR>
                    <a:lnT>
                      <a:noFill/>
                    </a:lnT>
                    <a:lnB>
                      <a:noFill/>
                    </a:lnB>
                    <a:noFill/>
                  </a:tcPr>
                </a:tc>
                <a:tc>
                  <a:txBody>
                    <a:bodyPr/>
                    <a:lstStyle/>
                    <a:p>
                      <a:r>
                        <a:rPr lang="en-US" b="1">
                          <a:latin typeface="IreneFlorentina" panose="020B0604020202020204" charset="0"/>
                        </a:rPr>
                        <a:t>Weaknesses</a:t>
                      </a:r>
                      <a:endParaRPr lang="en-US">
                        <a:latin typeface="IreneFlorentina" panose="020B0604020202020204" charset="0"/>
                      </a:endParaRPr>
                    </a:p>
                  </a:txBody>
                  <a:tcPr anchor="ctr">
                    <a:lnL>
                      <a:noFill/>
                    </a:lnL>
                    <a:lnR>
                      <a:noFill/>
                    </a:lnR>
                    <a:lnT>
                      <a:noFill/>
                    </a:lnT>
                    <a:lnB>
                      <a:noFill/>
                    </a:lnB>
                    <a:noFill/>
                  </a:tcPr>
                </a:tc>
                <a:extLst>
                  <a:ext uri="{0D108BD9-81ED-4DB2-BD59-A6C34878D82A}">
                    <a16:rowId xmlns:a16="http://schemas.microsoft.com/office/drawing/2014/main" val="1879307131"/>
                  </a:ext>
                </a:extLst>
              </a:tr>
              <a:tr h="746149">
                <a:tc>
                  <a:txBody>
                    <a:bodyPr/>
                    <a:lstStyle/>
                    <a:p>
                      <a:r>
                        <a:rPr lang="en-US">
                          <a:latin typeface="IreneFlorentina" panose="020B0604020202020204" charset="0"/>
                        </a:rPr>
                        <a:t>Patent-pending innovative product</a:t>
                      </a:r>
                    </a:p>
                  </a:txBody>
                  <a:tcPr anchor="ctr">
                    <a:lnL>
                      <a:noFill/>
                    </a:lnL>
                    <a:lnR>
                      <a:noFill/>
                    </a:lnR>
                    <a:lnT>
                      <a:noFill/>
                    </a:lnT>
                    <a:lnB>
                      <a:noFill/>
                    </a:lnB>
                    <a:noFill/>
                  </a:tcPr>
                </a:tc>
                <a:tc>
                  <a:txBody>
                    <a:bodyPr/>
                    <a:lstStyle/>
                    <a:p>
                      <a:r>
                        <a:rPr lang="en-US">
                          <a:latin typeface="IreneFlorentina" panose="020B0604020202020204" charset="0"/>
                        </a:rPr>
                        <a:t>Low brand recognition</a:t>
                      </a:r>
                    </a:p>
                  </a:txBody>
                  <a:tcPr anchor="ctr">
                    <a:lnL>
                      <a:noFill/>
                    </a:lnL>
                    <a:lnR>
                      <a:noFill/>
                    </a:lnR>
                    <a:lnT>
                      <a:noFill/>
                    </a:lnT>
                    <a:lnB>
                      <a:noFill/>
                    </a:lnB>
                    <a:noFill/>
                  </a:tcPr>
                </a:tc>
                <a:extLst>
                  <a:ext uri="{0D108BD9-81ED-4DB2-BD59-A6C34878D82A}">
                    <a16:rowId xmlns:a16="http://schemas.microsoft.com/office/drawing/2014/main" val="96010987"/>
                  </a:ext>
                </a:extLst>
              </a:tr>
              <a:tr h="746149">
                <a:tc>
                  <a:txBody>
                    <a:bodyPr/>
                    <a:lstStyle/>
                    <a:p>
                      <a:r>
                        <a:rPr lang="en-US">
                          <a:latin typeface="IreneFlorentina" panose="020B0604020202020204" charset="0"/>
                        </a:rPr>
                        <a:t>Technically skilled, motivated team</a:t>
                      </a:r>
                    </a:p>
                  </a:txBody>
                  <a:tcPr anchor="ctr">
                    <a:lnL>
                      <a:noFill/>
                    </a:lnL>
                    <a:lnR>
                      <a:noFill/>
                    </a:lnR>
                    <a:lnT>
                      <a:noFill/>
                    </a:lnT>
                    <a:lnB>
                      <a:noFill/>
                    </a:lnB>
                    <a:noFill/>
                  </a:tcPr>
                </a:tc>
                <a:tc>
                  <a:txBody>
                    <a:bodyPr/>
                    <a:lstStyle/>
                    <a:p>
                      <a:r>
                        <a:rPr lang="en-US" dirty="0">
                          <a:latin typeface="IreneFlorentina" panose="020B0604020202020204" charset="0"/>
                        </a:rPr>
                        <a:t>Limited marketing budget</a:t>
                      </a:r>
                    </a:p>
                  </a:txBody>
                  <a:tcPr anchor="ctr">
                    <a:lnL>
                      <a:noFill/>
                    </a:lnL>
                    <a:lnR>
                      <a:noFill/>
                    </a:lnR>
                    <a:lnT>
                      <a:noFill/>
                    </a:lnT>
                    <a:lnB>
                      <a:noFill/>
                    </a:lnB>
                    <a:noFill/>
                  </a:tcPr>
                </a:tc>
                <a:extLst>
                  <a:ext uri="{0D108BD9-81ED-4DB2-BD59-A6C34878D82A}">
                    <a16:rowId xmlns:a16="http://schemas.microsoft.com/office/drawing/2014/main" val="1782959926"/>
                  </a:ext>
                </a:extLst>
              </a:tr>
              <a:tr h="746149">
                <a:tc>
                  <a:txBody>
                    <a:bodyPr/>
                    <a:lstStyle/>
                    <a:p>
                      <a:r>
                        <a:rPr lang="en-US">
                          <a:latin typeface="IreneFlorentina" panose="020B0604020202020204" charset="0"/>
                        </a:rPr>
                        <a:t>Agile development processes</a:t>
                      </a:r>
                    </a:p>
                  </a:txBody>
                  <a:tcPr anchor="ctr">
                    <a:lnL>
                      <a:noFill/>
                    </a:lnL>
                    <a:lnR>
                      <a:noFill/>
                    </a:lnR>
                    <a:lnT>
                      <a:noFill/>
                    </a:lnT>
                    <a:lnB>
                      <a:noFill/>
                    </a:lnB>
                    <a:noFill/>
                  </a:tcPr>
                </a:tc>
                <a:tc>
                  <a:txBody>
                    <a:bodyPr/>
                    <a:lstStyle/>
                    <a:p>
                      <a:r>
                        <a:rPr lang="en-US" dirty="0">
                          <a:latin typeface="IreneFlorentina" panose="020B0604020202020204" charset="0"/>
                        </a:rPr>
                        <a:t>Product line not diversified</a:t>
                      </a:r>
                    </a:p>
                  </a:txBody>
                  <a:tcPr anchor="ctr">
                    <a:lnL>
                      <a:noFill/>
                    </a:lnL>
                    <a:lnR>
                      <a:noFill/>
                    </a:lnR>
                    <a:lnT>
                      <a:noFill/>
                    </a:lnT>
                    <a:lnB>
                      <a:noFill/>
                    </a:lnB>
                    <a:noFill/>
                  </a:tcPr>
                </a:tc>
                <a:extLst>
                  <a:ext uri="{0D108BD9-81ED-4DB2-BD59-A6C34878D82A}">
                    <a16:rowId xmlns:a16="http://schemas.microsoft.com/office/drawing/2014/main" val="2694067559"/>
                  </a:ext>
                </a:extLst>
              </a:tr>
            </a:tbl>
          </a:graphicData>
        </a:graphic>
      </p:graphicFrame>
      <p:graphicFrame>
        <p:nvGraphicFramePr>
          <p:cNvPr id="14" name="Πίνακας 13">
            <a:extLst>
              <a:ext uri="{FF2B5EF4-FFF2-40B4-BE49-F238E27FC236}">
                <a16:creationId xmlns:a16="http://schemas.microsoft.com/office/drawing/2014/main" id="{EE1637B1-7633-FC7D-D22F-ECCCF0B0E53E}"/>
              </a:ext>
            </a:extLst>
          </p:cNvPr>
          <p:cNvGraphicFramePr>
            <a:graphicFrameLocks noGrp="1"/>
          </p:cNvGraphicFramePr>
          <p:nvPr>
            <p:extLst>
              <p:ext uri="{D42A27DB-BD31-4B8C-83A1-F6EECF244321}">
                <p14:modId xmlns:p14="http://schemas.microsoft.com/office/powerpoint/2010/main" val="797059549"/>
              </p:ext>
            </p:extLst>
          </p:nvPr>
        </p:nvGraphicFramePr>
        <p:xfrm>
          <a:off x="457200" y="7061295"/>
          <a:ext cx="8229600" cy="2806604"/>
        </p:xfrm>
        <a:graphic>
          <a:graphicData uri="http://schemas.openxmlformats.org/drawingml/2006/table">
            <a:tbl>
              <a:tblPr/>
              <a:tblGrid>
                <a:gridCol w="4114800">
                  <a:extLst>
                    <a:ext uri="{9D8B030D-6E8A-4147-A177-3AD203B41FA5}">
                      <a16:colId xmlns:a16="http://schemas.microsoft.com/office/drawing/2014/main" val="483127628"/>
                    </a:ext>
                  </a:extLst>
                </a:gridCol>
                <a:gridCol w="4114800">
                  <a:extLst>
                    <a:ext uri="{9D8B030D-6E8A-4147-A177-3AD203B41FA5}">
                      <a16:colId xmlns:a16="http://schemas.microsoft.com/office/drawing/2014/main" val="1190839466"/>
                    </a:ext>
                  </a:extLst>
                </a:gridCol>
              </a:tblGrid>
              <a:tr h="701651">
                <a:tc>
                  <a:txBody>
                    <a:bodyPr/>
                    <a:lstStyle/>
                    <a:p>
                      <a:r>
                        <a:rPr lang="en-US" b="1">
                          <a:latin typeface="IreneFlorentina" panose="020B0604020202020204" charset="0"/>
                        </a:rPr>
                        <a:t>Opportunities</a:t>
                      </a:r>
                      <a:endParaRPr lang="en-US">
                        <a:latin typeface="IreneFlorentina" panose="020B0604020202020204" charset="0"/>
                      </a:endParaRPr>
                    </a:p>
                  </a:txBody>
                  <a:tcPr anchor="ctr">
                    <a:lnL>
                      <a:noFill/>
                    </a:lnL>
                    <a:lnR>
                      <a:noFill/>
                    </a:lnR>
                    <a:lnT>
                      <a:noFill/>
                    </a:lnT>
                    <a:lnB>
                      <a:noFill/>
                    </a:lnB>
                    <a:noFill/>
                  </a:tcPr>
                </a:tc>
                <a:tc>
                  <a:txBody>
                    <a:bodyPr/>
                    <a:lstStyle/>
                    <a:p>
                      <a:r>
                        <a:rPr lang="en-US" b="1">
                          <a:latin typeface="IreneFlorentina" panose="020B0604020202020204" charset="0"/>
                        </a:rPr>
                        <a:t>Threats</a:t>
                      </a:r>
                      <a:endParaRPr lang="en-US">
                        <a:latin typeface="IreneFlorentina" panose="020B0604020202020204" charset="0"/>
                      </a:endParaRPr>
                    </a:p>
                  </a:txBody>
                  <a:tcPr anchor="ctr">
                    <a:lnL>
                      <a:noFill/>
                    </a:lnL>
                    <a:lnR>
                      <a:noFill/>
                    </a:lnR>
                    <a:lnT>
                      <a:noFill/>
                    </a:lnT>
                    <a:lnB>
                      <a:noFill/>
                    </a:lnB>
                    <a:noFill/>
                  </a:tcPr>
                </a:tc>
                <a:extLst>
                  <a:ext uri="{0D108BD9-81ED-4DB2-BD59-A6C34878D82A}">
                    <a16:rowId xmlns:a16="http://schemas.microsoft.com/office/drawing/2014/main" val="138923719"/>
                  </a:ext>
                </a:extLst>
              </a:tr>
              <a:tr h="701651">
                <a:tc>
                  <a:txBody>
                    <a:bodyPr/>
                    <a:lstStyle/>
                    <a:p>
                      <a:r>
                        <a:rPr lang="en-US">
                          <a:latin typeface="IreneFlorentina" panose="020B0604020202020204" charset="0"/>
                        </a:rPr>
                        <a:t>Rising demand for automation tools</a:t>
                      </a:r>
                    </a:p>
                  </a:txBody>
                  <a:tcPr anchor="ctr">
                    <a:lnL>
                      <a:noFill/>
                    </a:lnL>
                    <a:lnR>
                      <a:noFill/>
                    </a:lnR>
                    <a:lnT>
                      <a:noFill/>
                    </a:lnT>
                    <a:lnB>
                      <a:noFill/>
                    </a:lnB>
                    <a:noFill/>
                  </a:tcPr>
                </a:tc>
                <a:tc>
                  <a:txBody>
                    <a:bodyPr/>
                    <a:lstStyle/>
                    <a:p>
                      <a:r>
                        <a:rPr lang="en-US">
                          <a:latin typeface="IreneFlorentina" panose="020B0604020202020204" charset="0"/>
                        </a:rPr>
                        <a:t>Rapid tech evolution</a:t>
                      </a:r>
                    </a:p>
                  </a:txBody>
                  <a:tcPr anchor="ctr">
                    <a:lnL>
                      <a:noFill/>
                    </a:lnL>
                    <a:lnR>
                      <a:noFill/>
                    </a:lnR>
                    <a:lnT>
                      <a:noFill/>
                    </a:lnT>
                    <a:lnB>
                      <a:noFill/>
                    </a:lnB>
                    <a:noFill/>
                  </a:tcPr>
                </a:tc>
                <a:extLst>
                  <a:ext uri="{0D108BD9-81ED-4DB2-BD59-A6C34878D82A}">
                    <a16:rowId xmlns:a16="http://schemas.microsoft.com/office/drawing/2014/main" val="4166198496"/>
                  </a:ext>
                </a:extLst>
              </a:tr>
              <a:tr h="701651">
                <a:tc>
                  <a:txBody>
                    <a:bodyPr/>
                    <a:lstStyle/>
                    <a:p>
                      <a:r>
                        <a:rPr lang="en-US">
                          <a:latin typeface="IreneFlorentina" panose="020B0604020202020204" charset="0"/>
                        </a:rPr>
                        <a:t>Potential B2B partnerships</a:t>
                      </a:r>
                    </a:p>
                  </a:txBody>
                  <a:tcPr anchor="ctr">
                    <a:lnL>
                      <a:noFill/>
                    </a:lnL>
                    <a:lnR>
                      <a:noFill/>
                    </a:lnR>
                    <a:lnT>
                      <a:noFill/>
                    </a:lnT>
                    <a:lnB>
                      <a:noFill/>
                    </a:lnB>
                    <a:noFill/>
                  </a:tcPr>
                </a:tc>
                <a:tc>
                  <a:txBody>
                    <a:bodyPr/>
                    <a:lstStyle/>
                    <a:p>
                      <a:r>
                        <a:rPr lang="en-US" dirty="0">
                          <a:latin typeface="IreneFlorentina" panose="020B0604020202020204" charset="0"/>
                        </a:rPr>
                        <a:t>Well-funded competitors</a:t>
                      </a:r>
                    </a:p>
                  </a:txBody>
                  <a:tcPr anchor="ctr">
                    <a:lnL>
                      <a:noFill/>
                    </a:lnL>
                    <a:lnR>
                      <a:noFill/>
                    </a:lnR>
                    <a:lnT>
                      <a:noFill/>
                    </a:lnT>
                    <a:lnB>
                      <a:noFill/>
                    </a:lnB>
                    <a:noFill/>
                  </a:tcPr>
                </a:tc>
                <a:extLst>
                  <a:ext uri="{0D108BD9-81ED-4DB2-BD59-A6C34878D82A}">
                    <a16:rowId xmlns:a16="http://schemas.microsoft.com/office/drawing/2014/main" val="4180991031"/>
                  </a:ext>
                </a:extLst>
              </a:tr>
              <a:tr h="701651">
                <a:tc>
                  <a:txBody>
                    <a:bodyPr/>
                    <a:lstStyle/>
                    <a:p>
                      <a:r>
                        <a:rPr lang="en-US">
                          <a:latin typeface="IreneFlorentina" panose="020B0604020202020204" charset="0"/>
                        </a:rPr>
                        <a:t>Innovation grants available</a:t>
                      </a:r>
                    </a:p>
                  </a:txBody>
                  <a:tcPr anchor="ctr">
                    <a:lnL>
                      <a:noFill/>
                    </a:lnL>
                    <a:lnR>
                      <a:noFill/>
                    </a:lnR>
                    <a:lnT>
                      <a:noFill/>
                    </a:lnT>
                    <a:lnB>
                      <a:noFill/>
                    </a:lnB>
                    <a:noFill/>
                  </a:tcPr>
                </a:tc>
                <a:tc>
                  <a:txBody>
                    <a:bodyPr/>
                    <a:lstStyle/>
                    <a:p>
                      <a:r>
                        <a:rPr lang="en-US" dirty="0">
                          <a:latin typeface="IreneFlorentina" panose="020B0604020202020204" charset="0"/>
                        </a:rPr>
                        <a:t>Regulatory uncertainty</a:t>
                      </a:r>
                    </a:p>
                  </a:txBody>
                  <a:tcPr anchor="ctr">
                    <a:lnL>
                      <a:noFill/>
                    </a:lnL>
                    <a:lnR>
                      <a:noFill/>
                    </a:lnR>
                    <a:lnT>
                      <a:noFill/>
                    </a:lnT>
                    <a:lnB>
                      <a:noFill/>
                    </a:lnB>
                    <a:noFill/>
                  </a:tcPr>
                </a:tc>
                <a:extLst>
                  <a:ext uri="{0D108BD9-81ED-4DB2-BD59-A6C34878D82A}">
                    <a16:rowId xmlns:a16="http://schemas.microsoft.com/office/drawing/2014/main" val="193776388"/>
                  </a:ext>
                </a:extLst>
              </a:tr>
            </a:tbl>
          </a:graphicData>
        </a:graphic>
      </p:graphicFrame>
    </p:spTree>
    <p:extLst>
      <p:ext uri="{BB962C8B-B14F-4D97-AF65-F5344CB8AC3E}">
        <p14:creationId xmlns:p14="http://schemas.microsoft.com/office/powerpoint/2010/main" val="2008144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483328">
            <a:off x="9176714" y="1460691"/>
            <a:ext cx="10976325" cy="7064698"/>
            <a:chOff x="0" y="0"/>
            <a:chExt cx="5513070" cy="3548380"/>
          </a:xfrm>
        </p:grpSpPr>
        <p:sp>
          <p:nvSpPr>
            <p:cNvPr id="3" name="Freeform 3"/>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t="-1775" b="-1775"/>
              </a:stretch>
            </a:blipFill>
          </p:spPr>
          <p:txBody>
            <a:bodyPr/>
            <a:lstStyle/>
            <a:p>
              <a:endParaRPr lang="el-GR"/>
            </a:p>
          </p:txBody>
        </p:sp>
      </p:grpSp>
      <p:sp>
        <p:nvSpPr>
          <p:cNvPr id="4" name="Freeform 4"/>
          <p:cNvSpPr/>
          <p:nvPr/>
        </p:nvSpPr>
        <p:spPr>
          <a:xfrm>
            <a:off x="197373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5" name="Freeform 5"/>
          <p:cNvSpPr/>
          <p:nvPr/>
        </p:nvSpPr>
        <p:spPr>
          <a:xfrm>
            <a:off x="197373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6" name="Freeform 6"/>
          <p:cNvSpPr/>
          <p:nvPr/>
        </p:nvSpPr>
        <p:spPr>
          <a:xfrm>
            <a:off x="6961700" y="6014066"/>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7" name="TextBox 7"/>
          <p:cNvSpPr txBox="1"/>
          <p:nvPr/>
        </p:nvSpPr>
        <p:spPr>
          <a:xfrm>
            <a:off x="1973736" y="2100952"/>
            <a:ext cx="8318045" cy="1725251"/>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Why use the SWOT as a student?</a:t>
            </a:r>
          </a:p>
        </p:txBody>
      </p:sp>
      <p:sp>
        <p:nvSpPr>
          <p:cNvPr id="8" name="TextBox 8"/>
          <p:cNvSpPr txBox="1"/>
          <p:nvPr/>
        </p:nvSpPr>
        <p:spPr>
          <a:xfrm>
            <a:off x="191898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1</a:t>
            </a:r>
          </a:p>
        </p:txBody>
      </p:sp>
      <p:sp>
        <p:nvSpPr>
          <p:cNvPr id="9" name="TextBox 9"/>
          <p:cNvSpPr txBox="1"/>
          <p:nvPr/>
        </p:nvSpPr>
        <p:spPr>
          <a:xfrm>
            <a:off x="191898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10" name="TextBox 10"/>
          <p:cNvSpPr txBox="1"/>
          <p:nvPr/>
        </p:nvSpPr>
        <p:spPr>
          <a:xfrm>
            <a:off x="6852206" y="5499716"/>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11" name="TextBox 11"/>
          <p:cNvSpPr txBox="1"/>
          <p:nvPr/>
        </p:nvSpPr>
        <p:spPr>
          <a:xfrm>
            <a:off x="2874788" y="4907315"/>
            <a:ext cx="6542059"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Discover talents and interests</a:t>
            </a:r>
          </a:p>
        </p:txBody>
      </p:sp>
      <p:sp>
        <p:nvSpPr>
          <p:cNvPr id="12" name="TextBox 12"/>
          <p:cNvSpPr txBox="1"/>
          <p:nvPr/>
        </p:nvSpPr>
        <p:spPr>
          <a:xfrm>
            <a:off x="2874788" y="6752115"/>
            <a:ext cx="3327178"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Set realist goals</a:t>
            </a:r>
          </a:p>
        </p:txBody>
      </p:sp>
      <p:sp>
        <p:nvSpPr>
          <p:cNvPr id="13" name="TextBox 13"/>
          <p:cNvSpPr txBox="1"/>
          <p:nvPr/>
        </p:nvSpPr>
        <p:spPr>
          <a:xfrm>
            <a:off x="7753259" y="5736934"/>
            <a:ext cx="3327178"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Make better goals</a:t>
            </a:r>
          </a:p>
        </p:txBody>
      </p:sp>
      <p:sp>
        <p:nvSpPr>
          <p:cNvPr id="14" name="Freeform 14"/>
          <p:cNvSpPr/>
          <p:nvPr/>
        </p:nvSpPr>
        <p:spPr>
          <a:xfrm rot="1423045">
            <a:off x="11336436" y="1319103"/>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15" name="Freeform 15"/>
          <p:cNvSpPr/>
          <p:nvPr/>
        </p:nvSpPr>
        <p:spPr>
          <a:xfrm rot="8921078">
            <a:off x="3251893" y="911694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l-GR"/>
          </a:p>
        </p:txBody>
      </p:sp>
      <p:sp>
        <p:nvSpPr>
          <p:cNvPr id="16" name="Freeform 16"/>
          <p:cNvSpPr/>
          <p:nvPr/>
        </p:nvSpPr>
        <p:spPr>
          <a:xfrm>
            <a:off x="16014264" y="8582985"/>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7" name="Freeform 17"/>
          <p:cNvSpPr/>
          <p:nvPr/>
        </p:nvSpPr>
        <p:spPr>
          <a:xfrm rot="-10800000">
            <a:off x="8806700" y="-720693"/>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8" name="Freeform 18"/>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l-GR"/>
          </a:p>
        </p:txBody>
      </p:sp>
      <p:sp>
        <p:nvSpPr>
          <p:cNvPr id="19" name="Freeform 19"/>
          <p:cNvSpPr/>
          <p:nvPr/>
        </p:nvSpPr>
        <p:spPr>
          <a:xfrm rot="-2799771">
            <a:off x="9404344" y="8745440"/>
            <a:ext cx="2899998" cy="2541453"/>
          </a:xfrm>
          <a:custGeom>
            <a:avLst/>
            <a:gdLst/>
            <a:ahLst/>
            <a:cxnLst/>
            <a:rect l="l" t="t" r="r" b="b"/>
            <a:pathLst>
              <a:path w="2899998" h="2541453">
                <a:moveTo>
                  <a:pt x="0" y="0"/>
                </a:moveTo>
                <a:lnTo>
                  <a:pt x="2899998" y="0"/>
                </a:lnTo>
                <a:lnTo>
                  <a:pt x="2899998" y="2541454"/>
                </a:lnTo>
                <a:lnTo>
                  <a:pt x="0" y="254145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l-G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483328">
            <a:off x="8419520" y="1650608"/>
            <a:ext cx="10976325" cy="7064698"/>
            <a:chOff x="0" y="0"/>
            <a:chExt cx="5513070" cy="3548380"/>
          </a:xfrm>
        </p:grpSpPr>
        <p:sp>
          <p:nvSpPr>
            <p:cNvPr id="3" name="Freeform 3"/>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t="-27712" b="-27712"/>
              </a:stretch>
            </a:blipFill>
          </p:spPr>
          <p:txBody>
            <a:bodyPr/>
            <a:lstStyle/>
            <a:p>
              <a:endParaRPr lang="el-GR"/>
            </a:p>
          </p:txBody>
        </p:sp>
      </p:grpSp>
      <p:sp>
        <p:nvSpPr>
          <p:cNvPr id="4" name="Freeform 4"/>
          <p:cNvSpPr/>
          <p:nvPr/>
        </p:nvSpPr>
        <p:spPr>
          <a:xfrm>
            <a:off x="197373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5" name="Freeform 5"/>
          <p:cNvSpPr/>
          <p:nvPr/>
        </p:nvSpPr>
        <p:spPr>
          <a:xfrm>
            <a:off x="685220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6" name="Freeform 6"/>
          <p:cNvSpPr/>
          <p:nvPr/>
        </p:nvSpPr>
        <p:spPr>
          <a:xfrm>
            <a:off x="197373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7" name="Freeform 7"/>
          <p:cNvSpPr/>
          <p:nvPr/>
        </p:nvSpPr>
        <p:spPr>
          <a:xfrm>
            <a:off x="685220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8" name="TextBox 8"/>
          <p:cNvSpPr txBox="1"/>
          <p:nvPr/>
        </p:nvSpPr>
        <p:spPr>
          <a:xfrm>
            <a:off x="1973736" y="2100952"/>
            <a:ext cx="9846435" cy="1725251"/>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How to do a personal SWOT analysis</a:t>
            </a:r>
          </a:p>
        </p:txBody>
      </p:sp>
      <p:sp>
        <p:nvSpPr>
          <p:cNvPr id="9" name="TextBox 9"/>
          <p:cNvSpPr txBox="1"/>
          <p:nvPr/>
        </p:nvSpPr>
        <p:spPr>
          <a:xfrm>
            <a:off x="191898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S</a:t>
            </a:r>
          </a:p>
        </p:txBody>
      </p:sp>
      <p:sp>
        <p:nvSpPr>
          <p:cNvPr id="10" name="TextBox 10"/>
          <p:cNvSpPr txBox="1"/>
          <p:nvPr/>
        </p:nvSpPr>
        <p:spPr>
          <a:xfrm>
            <a:off x="679745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o</a:t>
            </a:r>
          </a:p>
        </p:txBody>
      </p:sp>
      <p:sp>
        <p:nvSpPr>
          <p:cNvPr id="11" name="TextBox 11"/>
          <p:cNvSpPr txBox="1"/>
          <p:nvPr/>
        </p:nvSpPr>
        <p:spPr>
          <a:xfrm>
            <a:off x="191898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W</a:t>
            </a:r>
          </a:p>
        </p:txBody>
      </p:sp>
      <p:sp>
        <p:nvSpPr>
          <p:cNvPr id="12" name="TextBox 12"/>
          <p:cNvSpPr txBox="1"/>
          <p:nvPr/>
        </p:nvSpPr>
        <p:spPr>
          <a:xfrm>
            <a:off x="679745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T</a:t>
            </a:r>
          </a:p>
        </p:txBody>
      </p:sp>
      <p:sp>
        <p:nvSpPr>
          <p:cNvPr id="13" name="TextBox 13"/>
          <p:cNvSpPr txBox="1"/>
          <p:nvPr/>
        </p:nvSpPr>
        <p:spPr>
          <a:xfrm>
            <a:off x="2874788" y="5458347"/>
            <a:ext cx="3133019" cy="627180"/>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Skills, knowledge, personality traits</a:t>
            </a:r>
          </a:p>
        </p:txBody>
      </p:sp>
      <p:sp>
        <p:nvSpPr>
          <p:cNvPr id="14" name="TextBox 14"/>
          <p:cNvSpPr txBox="1"/>
          <p:nvPr/>
        </p:nvSpPr>
        <p:spPr>
          <a:xfrm>
            <a:off x="7753259" y="5474686"/>
            <a:ext cx="2601467" cy="627180"/>
          </a:xfrm>
          <a:prstGeom prst="rect">
            <a:avLst/>
          </a:prstGeom>
        </p:spPr>
        <p:txBody>
          <a:bodyPr lIns="0" tIns="0" rIns="0" bIns="0" rtlCol="0" anchor="t">
            <a:spAutoFit/>
          </a:bodyPr>
          <a:lstStyle/>
          <a:p>
            <a:pPr algn="l">
              <a:lnSpc>
                <a:spcPts val="2527"/>
              </a:lnSpc>
            </a:pPr>
            <a:r>
              <a:rPr lang="en-US" sz="1596" dirty="0">
                <a:solidFill>
                  <a:srgbClr val="3C3939"/>
                </a:solidFill>
                <a:latin typeface="IreneFlorentina"/>
                <a:ea typeface="IreneFlorentina"/>
                <a:cs typeface="IreneFlorentina"/>
                <a:sym typeface="IreneFlorentina"/>
              </a:rPr>
              <a:t>Programs, networks, trends</a:t>
            </a:r>
          </a:p>
        </p:txBody>
      </p:sp>
      <p:sp>
        <p:nvSpPr>
          <p:cNvPr id="15" name="TextBox 15"/>
          <p:cNvSpPr txBox="1"/>
          <p:nvPr/>
        </p:nvSpPr>
        <p:spPr>
          <a:xfrm>
            <a:off x="2621513" y="7455808"/>
            <a:ext cx="2757806" cy="627180"/>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Challenges, fears, skill gaps</a:t>
            </a:r>
          </a:p>
        </p:txBody>
      </p:sp>
      <p:sp>
        <p:nvSpPr>
          <p:cNvPr id="16" name="TextBox 16"/>
          <p:cNvSpPr txBox="1"/>
          <p:nvPr/>
        </p:nvSpPr>
        <p:spPr>
          <a:xfrm>
            <a:off x="7753259" y="7322849"/>
            <a:ext cx="2757806" cy="94150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Obstacles, competition, lack of access</a:t>
            </a:r>
          </a:p>
        </p:txBody>
      </p:sp>
      <p:sp>
        <p:nvSpPr>
          <p:cNvPr id="17" name="TextBox 17"/>
          <p:cNvSpPr txBox="1"/>
          <p:nvPr/>
        </p:nvSpPr>
        <p:spPr>
          <a:xfrm>
            <a:off x="2874788" y="4907315"/>
            <a:ext cx="397741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Strenghts</a:t>
            </a:r>
          </a:p>
        </p:txBody>
      </p:sp>
      <p:sp>
        <p:nvSpPr>
          <p:cNvPr id="18" name="TextBox 18"/>
          <p:cNvSpPr txBox="1"/>
          <p:nvPr/>
        </p:nvSpPr>
        <p:spPr>
          <a:xfrm>
            <a:off x="7753259" y="49073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Opportunities </a:t>
            </a:r>
          </a:p>
        </p:txBody>
      </p:sp>
      <p:sp>
        <p:nvSpPr>
          <p:cNvPr id="19" name="TextBox 19"/>
          <p:cNvSpPr txBox="1"/>
          <p:nvPr/>
        </p:nvSpPr>
        <p:spPr>
          <a:xfrm>
            <a:off x="2874788" y="67521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Weaknesses</a:t>
            </a:r>
          </a:p>
        </p:txBody>
      </p:sp>
      <p:sp>
        <p:nvSpPr>
          <p:cNvPr id="20" name="TextBox 20"/>
          <p:cNvSpPr txBox="1"/>
          <p:nvPr/>
        </p:nvSpPr>
        <p:spPr>
          <a:xfrm>
            <a:off x="7753259" y="67521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Threats</a:t>
            </a:r>
          </a:p>
        </p:txBody>
      </p:sp>
      <p:sp>
        <p:nvSpPr>
          <p:cNvPr id="21" name="Freeform 21"/>
          <p:cNvSpPr/>
          <p:nvPr/>
        </p:nvSpPr>
        <p:spPr>
          <a:xfrm rot="1423045">
            <a:off x="11336436" y="1319103"/>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22" name="Freeform 22"/>
          <p:cNvSpPr/>
          <p:nvPr/>
        </p:nvSpPr>
        <p:spPr>
          <a:xfrm rot="8921078">
            <a:off x="3251893" y="911694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l-GR"/>
          </a:p>
        </p:txBody>
      </p:sp>
      <p:sp>
        <p:nvSpPr>
          <p:cNvPr id="23" name="Freeform 23"/>
          <p:cNvSpPr/>
          <p:nvPr/>
        </p:nvSpPr>
        <p:spPr>
          <a:xfrm>
            <a:off x="16014264" y="8582985"/>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24" name="Freeform 24"/>
          <p:cNvSpPr/>
          <p:nvPr/>
        </p:nvSpPr>
        <p:spPr>
          <a:xfrm rot="-10800000">
            <a:off x="8806700" y="-720693"/>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25" name="Freeform 25"/>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l-G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9AACA02-BD54-719C-4CC1-2818CB752C88}"/>
              </a:ext>
            </a:extLst>
          </p:cNvPr>
          <p:cNvGrpSpPr/>
          <p:nvPr/>
        </p:nvGrpSpPr>
        <p:grpSpPr>
          <a:xfrm rot="-1483328">
            <a:off x="8419520" y="1746105"/>
            <a:ext cx="10976325" cy="7064698"/>
            <a:chOff x="0" y="0"/>
            <a:chExt cx="5513070" cy="3548380"/>
          </a:xfrm>
        </p:grpSpPr>
        <p:sp>
          <p:nvSpPr>
            <p:cNvPr id="3" name="Freeform 3">
              <a:extLst>
                <a:ext uri="{FF2B5EF4-FFF2-40B4-BE49-F238E27FC236}">
                  <a16:creationId xmlns:a16="http://schemas.microsoft.com/office/drawing/2014/main" id="{70C19637-D0CC-7B4C-1EDC-2CB92EBF08DC}"/>
                </a:ext>
              </a:extLst>
            </p:cNvPr>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t="-27712" b="-27712"/>
              </a:stretch>
            </a:blipFill>
          </p:spPr>
          <p:txBody>
            <a:bodyPr/>
            <a:lstStyle/>
            <a:p>
              <a:endParaRPr lang="el-GR"/>
            </a:p>
          </p:txBody>
        </p:sp>
      </p:grpSp>
      <p:sp>
        <p:nvSpPr>
          <p:cNvPr id="8" name="TextBox 8">
            <a:extLst>
              <a:ext uri="{FF2B5EF4-FFF2-40B4-BE49-F238E27FC236}">
                <a16:creationId xmlns:a16="http://schemas.microsoft.com/office/drawing/2014/main" id="{DB75F199-47F3-D36F-BFAF-B3A5D647DBC0}"/>
              </a:ext>
            </a:extLst>
          </p:cNvPr>
          <p:cNvSpPr txBox="1"/>
          <p:nvPr/>
        </p:nvSpPr>
        <p:spPr>
          <a:xfrm>
            <a:off x="1973736" y="2100952"/>
            <a:ext cx="9846435" cy="1646220"/>
          </a:xfrm>
          <a:prstGeom prst="rect">
            <a:avLst/>
          </a:prstGeom>
        </p:spPr>
        <p:txBody>
          <a:bodyPr lIns="0" tIns="0" rIns="0" bIns="0" rtlCol="0" anchor="t">
            <a:spAutoFit/>
          </a:bodyPr>
          <a:lstStyle/>
          <a:p>
            <a:pPr algn="l">
              <a:lnSpc>
                <a:spcPts val="6742"/>
              </a:lnSpc>
            </a:pPr>
            <a:r>
              <a:rPr lang="en-US" sz="5321" dirty="0">
                <a:solidFill>
                  <a:srgbClr val="1B1B27"/>
                </a:solidFill>
                <a:latin typeface="IreneFlorentina"/>
                <a:ea typeface="IreneFlorentina"/>
                <a:cs typeface="IreneFlorentina"/>
                <a:sym typeface="IreneFlorentina"/>
              </a:rPr>
              <a:t>Example of a personal SWOT analysis</a:t>
            </a:r>
          </a:p>
        </p:txBody>
      </p:sp>
      <p:sp>
        <p:nvSpPr>
          <p:cNvPr id="21" name="Freeform 21">
            <a:extLst>
              <a:ext uri="{FF2B5EF4-FFF2-40B4-BE49-F238E27FC236}">
                <a16:creationId xmlns:a16="http://schemas.microsoft.com/office/drawing/2014/main" id="{2439AF4E-4132-4381-54B8-AA86A2DF6ED4}"/>
              </a:ext>
            </a:extLst>
          </p:cNvPr>
          <p:cNvSpPr/>
          <p:nvPr/>
        </p:nvSpPr>
        <p:spPr>
          <a:xfrm rot="1423045">
            <a:off x="11336436" y="1319103"/>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23" name="Freeform 23">
            <a:extLst>
              <a:ext uri="{FF2B5EF4-FFF2-40B4-BE49-F238E27FC236}">
                <a16:creationId xmlns:a16="http://schemas.microsoft.com/office/drawing/2014/main" id="{AFB70B65-E07B-3650-2A7C-B9272777BEEB}"/>
              </a:ext>
            </a:extLst>
          </p:cNvPr>
          <p:cNvSpPr/>
          <p:nvPr/>
        </p:nvSpPr>
        <p:spPr>
          <a:xfrm>
            <a:off x="16014264" y="8582985"/>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24" name="Freeform 24">
            <a:extLst>
              <a:ext uri="{FF2B5EF4-FFF2-40B4-BE49-F238E27FC236}">
                <a16:creationId xmlns:a16="http://schemas.microsoft.com/office/drawing/2014/main" id="{A1190046-9485-ACAA-4946-51B2747AE1E5}"/>
              </a:ext>
            </a:extLst>
          </p:cNvPr>
          <p:cNvSpPr/>
          <p:nvPr/>
        </p:nvSpPr>
        <p:spPr>
          <a:xfrm rot="-10800000">
            <a:off x="8806700" y="-720693"/>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25" name="Freeform 25">
            <a:extLst>
              <a:ext uri="{FF2B5EF4-FFF2-40B4-BE49-F238E27FC236}">
                <a16:creationId xmlns:a16="http://schemas.microsoft.com/office/drawing/2014/main" id="{734FEA46-A44A-1609-30AA-94F950648A12}"/>
              </a:ext>
            </a:extLst>
          </p:cNvPr>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l-GR"/>
          </a:p>
        </p:txBody>
      </p:sp>
      <p:graphicFrame>
        <p:nvGraphicFramePr>
          <p:cNvPr id="26" name="Πίνακας 25">
            <a:extLst>
              <a:ext uri="{FF2B5EF4-FFF2-40B4-BE49-F238E27FC236}">
                <a16:creationId xmlns:a16="http://schemas.microsoft.com/office/drawing/2014/main" id="{1C98BBF4-B65B-605B-BECF-0094BA3240AF}"/>
              </a:ext>
            </a:extLst>
          </p:cNvPr>
          <p:cNvGraphicFramePr>
            <a:graphicFrameLocks noGrp="1"/>
          </p:cNvGraphicFramePr>
          <p:nvPr>
            <p:extLst>
              <p:ext uri="{D42A27DB-BD31-4B8C-83A1-F6EECF244321}">
                <p14:modId xmlns:p14="http://schemas.microsoft.com/office/powerpoint/2010/main" val="2900141688"/>
              </p:ext>
            </p:extLst>
          </p:nvPr>
        </p:nvGraphicFramePr>
        <p:xfrm>
          <a:off x="457200" y="4457699"/>
          <a:ext cx="8229600" cy="2971800"/>
        </p:xfrm>
        <a:graphic>
          <a:graphicData uri="http://schemas.openxmlformats.org/drawingml/2006/table">
            <a:tbl>
              <a:tblPr/>
              <a:tblGrid>
                <a:gridCol w="4114800">
                  <a:extLst>
                    <a:ext uri="{9D8B030D-6E8A-4147-A177-3AD203B41FA5}">
                      <a16:colId xmlns:a16="http://schemas.microsoft.com/office/drawing/2014/main" val="2624779609"/>
                    </a:ext>
                  </a:extLst>
                </a:gridCol>
                <a:gridCol w="4114800">
                  <a:extLst>
                    <a:ext uri="{9D8B030D-6E8A-4147-A177-3AD203B41FA5}">
                      <a16:colId xmlns:a16="http://schemas.microsoft.com/office/drawing/2014/main" val="60418185"/>
                    </a:ext>
                  </a:extLst>
                </a:gridCol>
              </a:tblGrid>
              <a:tr h="742950">
                <a:tc>
                  <a:txBody>
                    <a:bodyPr/>
                    <a:lstStyle/>
                    <a:p>
                      <a:r>
                        <a:rPr lang="en-US" b="1">
                          <a:latin typeface="IreneFlorentina" panose="020B0604020202020204" charset="0"/>
                        </a:rPr>
                        <a:t>Strengths</a:t>
                      </a:r>
                      <a:endParaRPr lang="en-US">
                        <a:latin typeface="IreneFlorentina" panose="020B0604020202020204" charset="0"/>
                      </a:endParaRPr>
                    </a:p>
                  </a:txBody>
                  <a:tcPr anchor="ctr">
                    <a:lnL>
                      <a:noFill/>
                    </a:lnL>
                    <a:lnR>
                      <a:noFill/>
                    </a:lnR>
                    <a:lnT>
                      <a:noFill/>
                    </a:lnT>
                    <a:lnB>
                      <a:noFill/>
                    </a:lnB>
                    <a:noFill/>
                  </a:tcPr>
                </a:tc>
                <a:tc>
                  <a:txBody>
                    <a:bodyPr/>
                    <a:lstStyle/>
                    <a:p>
                      <a:r>
                        <a:rPr lang="en-US" b="1" dirty="0">
                          <a:latin typeface="IreneFlorentina" panose="020B0604020202020204" charset="0"/>
                        </a:rPr>
                        <a:t>Weaknesses</a:t>
                      </a:r>
                      <a:endParaRPr lang="en-US" dirty="0">
                        <a:latin typeface="IreneFlorentina" panose="020B0604020202020204" charset="0"/>
                      </a:endParaRPr>
                    </a:p>
                  </a:txBody>
                  <a:tcPr anchor="ctr">
                    <a:lnL>
                      <a:noFill/>
                    </a:lnL>
                    <a:lnR>
                      <a:noFill/>
                    </a:lnR>
                    <a:lnT>
                      <a:noFill/>
                    </a:lnT>
                    <a:lnB>
                      <a:noFill/>
                    </a:lnB>
                    <a:noFill/>
                  </a:tcPr>
                </a:tc>
                <a:extLst>
                  <a:ext uri="{0D108BD9-81ED-4DB2-BD59-A6C34878D82A}">
                    <a16:rowId xmlns:a16="http://schemas.microsoft.com/office/drawing/2014/main" val="2014820342"/>
                  </a:ext>
                </a:extLst>
              </a:tr>
              <a:tr h="742950">
                <a:tc>
                  <a:txBody>
                    <a:bodyPr/>
                    <a:lstStyle/>
                    <a:p>
                      <a:r>
                        <a:rPr lang="en-US">
                          <a:latin typeface="IreneFlorentina" panose="020B0604020202020204" charset="0"/>
                        </a:rPr>
                        <a:t>Strong communication skills</a:t>
                      </a:r>
                    </a:p>
                  </a:txBody>
                  <a:tcPr anchor="ctr">
                    <a:lnL>
                      <a:noFill/>
                    </a:lnL>
                    <a:lnR>
                      <a:noFill/>
                    </a:lnR>
                    <a:lnT>
                      <a:noFill/>
                    </a:lnT>
                    <a:lnB>
                      <a:noFill/>
                    </a:lnB>
                    <a:noFill/>
                  </a:tcPr>
                </a:tc>
                <a:tc>
                  <a:txBody>
                    <a:bodyPr/>
                    <a:lstStyle/>
                    <a:p>
                      <a:r>
                        <a:rPr lang="en-US">
                          <a:latin typeface="IreneFlorentina" panose="020B0604020202020204" charset="0"/>
                        </a:rPr>
                        <a:t>Limited analytics experience</a:t>
                      </a:r>
                    </a:p>
                  </a:txBody>
                  <a:tcPr anchor="ctr">
                    <a:lnL>
                      <a:noFill/>
                    </a:lnL>
                    <a:lnR>
                      <a:noFill/>
                    </a:lnR>
                    <a:lnT>
                      <a:noFill/>
                    </a:lnT>
                    <a:lnB>
                      <a:noFill/>
                    </a:lnB>
                    <a:noFill/>
                  </a:tcPr>
                </a:tc>
                <a:extLst>
                  <a:ext uri="{0D108BD9-81ED-4DB2-BD59-A6C34878D82A}">
                    <a16:rowId xmlns:a16="http://schemas.microsoft.com/office/drawing/2014/main" val="3406378532"/>
                  </a:ext>
                </a:extLst>
              </a:tr>
              <a:tr h="742950">
                <a:tc>
                  <a:txBody>
                    <a:bodyPr/>
                    <a:lstStyle/>
                    <a:p>
                      <a:r>
                        <a:rPr lang="en-US" dirty="0">
                          <a:latin typeface="IreneFlorentina" panose="020B0604020202020204" charset="0"/>
                        </a:rPr>
                        <a:t>Experience with funding tools</a:t>
                      </a:r>
                    </a:p>
                  </a:txBody>
                  <a:tcPr anchor="ctr">
                    <a:lnL>
                      <a:noFill/>
                    </a:lnL>
                    <a:lnR>
                      <a:noFill/>
                    </a:lnR>
                    <a:lnT>
                      <a:noFill/>
                    </a:lnT>
                    <a:lnB>
                      <a:noFill/>
                    </a:lnB>
                    <a:noFill/>
                  </a:tcPr>
                </a:tc>
                <a:tc>
                  <a:txBody>
                    <a:bodyPr/>
                    <a:lstStyle/>
                    <a:p>
                      <a:r>
                        <a:rPr lang="en-US">
                          <a:latin typeface="IreneFlorentina" panose="020B0604020202020204" charset="0"/>
                        </a:rPr>
                        <a:t>Public speaking anxiety</a:t>
                      </a:r>
                    </a:p>
                  </a:txBody>
                  <a:tcPr anchor="ctr">
                    <a:lnL>
                      <a:noFill/>
                    </a:lnL>
                    <a:lnR>
                      <a:noFill/>
                    </a:lnR>
                    <a:lnT>
                      <a:noFill/>
                    </a:lnT>
                    <a:lnB>
                      <a:noFill/>
                    </a:lnB>
                    <a:noFill/>
                  </a:tcPr>
                </a:tc>
                <a:extLst>
                  <a:ext uri="{0D108BD9-81ED-4DB2-BD59-A6C34878D82A}">
                    <a16:rowId xmlns:a16="http://schemas.microsoft.com/office/drawing/2014/main" val="2833266215"/>
                  </a:ext>
                </a:extLst>
              </a:tr>
              <a:tr h="742950">
                <a:tc>
                  <a:txBody>
                    <a:bodyPr/>
                    <a:lstStyle/>
                    <a:p>
                      <a:r>
                        <a:rPr lang="en-US" dirty="0">
                          <a:latin typeface="IreneFlorentina" panose="020B0604020202020204" charset="0"/>
                        </a:rPr>
                        <a:t>Strong clientele base</a:t>
                      </a:r>
                    </a:p>
                  </a:txBody>
                  <a:tcPr anchor="ctr">
                    <a:lnL>
                      <a:noFill/>
                    </a:lnL>
                    <a:lnR>
                      <a:noFill/>
                    </a:lnR>
                    <a:lnT>
                      <a:noFill/>
                    </a:lnT>
                    <a:lnB>
                      <a:noFill/>
                    </a:lnB>
                    <a:noFill/>
                  </a:tcPr>
                </a:tc>
                <a:tc>
                  <a:txBody>
                    <a:bodyPr/>
                    <a:lstStyle/>
                    <a:p>
                      <a:r>
                        <a:rPr lang="en-US" dirty="0">
                          <a:latin typeface="IreneFlorentina" panose="020B0604020202020204" charset="0"/>
                        </a:rPr>
                        <a:t>Already busy working schedule</a:t>
                      </a:r>
                    </a:p>
                  </a:txBody>
                  <a:tcPr anchor="ctr">
                    <a:lnL>
                      <a:noFill/>
                    </a:lnL>
                    <a:lnR>
                      <a:noFill/>
                    </a:lnR>
                    <a:lnT>
                      <a:noFill/>
                    </a:lnT>
                    <a:lnB>
                      <a:noFill/>
                    </a:lnB>
                    <a:noFill/>
                  </a:tcPr>
                </a:tc>
                <a:extLst>
                  <a:ext uri="{0D108BD9-81ED-4DB2-BD59-A6C34878D82A}">
                    <a16:rowId xmlns:a16="http://schemas.microsoft.com/office/drawing/2014/main" val="2462310169"/>
                  </a:ext>
                </a:extLst>
              </a:tr>
            </a:tbl>
          </a:graphicData>
        </a:graphic>
      </p:graphicFrame>
      <p:graphicFrame>
        <p:nvGraphicFramePr>
          <p:cNvPr id="27" name="Πίνακας 26">
            <a:extLst>
              <a:ext uri="{FF2B5EF4-FFF2-40B4-BE49-F238E27FC236}">
                <a16:creationId xmlns:a16="http://schemas.microsoft.com/office/drawing/2014/main" id="{EAA49A44-3D85-F9BD-E73A-5AA9AE5DDF95}"/>
              </a:ext>
            </a:extLst>
          </p:cNvPr>
          <p:cNvGraphicFramePr>
            <a:graphicFrameLocks noGrp="1"/>
          </p:cNvGraphicFramePr>
          <p:nvPr>
            <p:extLst>
              <p:ext uri="{D42A27DB-BD31-4B8C-83A1-F6EECF244321}">
                <p14:modId xmlns:p14="http://schemas.microsoft.com/office/powerpoint/2010/main" val="489945087"/>
              </p:ext>
            </p:extLst>
          </p:nvPr>
        </p:nvGraphicFramePr>
        <p:xfrm>
          <a:off x="457200" y="7801743"/>
          <a:ext cx="8229600" cy="2311986"/>
        </p:xfrm>
        <a:graphic>
          <a:graphicData uri="http://schemas.openxmlformats.org/drawingml/2006/table">
            <a:tbl>
              <a:tblPr/>
              <a:tblGrid>
                <a:gridCol w="4114800">
                  <a:extLst>
                    <a:ext uri="{9D8B030D-6E8A-4147-A177-3AD203B41FA5}">
                      <a16:colId xmlns:a16="http://schemas.microsoft.com/office/drawing/2014/main" val="2418584622"/>
                    </a:ext>
                  </a:extLst>
                </a:gridCol>
                <a:gridCol w="4114800">
                  <a:extLst>
                    <a:ext uri="{9D8B030D-6E8A-4147-A177-3AD203B41FA5}">
                      <a16:colId xmlns:a16="http://schemas.microsoft.com/office/drawing/2014/main" val="2974488067"/>
                    </a:ext>
                  </a:extLst>
                </a:gridCol>
              </a:tblGrid>
              <a:tr h="369918">
                <a:tc>
                  <a:txBody>
                    <a:bodyPr/>
                    <a:lstStyle/>
                    <a:p>
                      <a:r>
                        <a:rPr lang="en-US" b="1">
                          <a:latin typeface="IreneFlorentina" panose="020B0604020202020204" charset="0"/>
                        </a:rPr>
                        <a:t>Opportunities</a:t>
                      </a:r>
                      <a:endParaRPr lang="en-US">
                        <a:latin typeface="IreneFlorentina" panose="020B0604020202020204" charset="0"/>
                      </a:endParaRPr>
                    </a:p>
                  </a:txBody>
                  <a:tcPr anchor="ctr">
                    <a:lnL>
                      <a:noFill/>
                    </a:lnL>
                    <a:lnR>
                      <a:noFill/>
                    </a:lnR>
                    <a:lnT>
                      <a:noFill/>
                    </a:lnT>
                    <a:lnB>
                      <a:noFill/>
                    </a:lnB>
                    <a:noFill/>
                  </a:tcPr>
                </a:tc>
                <a:tc>
                  <a:txBody>
                    <a:bodyPr/>
                    <a:lstStyle/>
                    <a:p>
                      <a:r>
                        <a:rPr lang="en-US" b="1">
                          <a:latin typeface="IreneFlorentina" panose="020B0604020202020204" charset="0"/>
                        </a:rPr>
                        <a:t>Threats</a:t>
                      </a:r>
                      <a:endParaRPr lang="en-US">
                        <a:latin typeface="IreneFlorentina" panose="020B0604020202020204" charset="0"/>
                      </a:endParaRPr>
                    </a:p>
                  </a:txBody>
                  <a:tcPr anchor="ctr">
                    <a:lnL>
                      <a:noFill/>
                    </a:lnL>
                    <a:lnR>
                      <a:noFill/>
                    </a:lnR>
                    <a:lnT>
                      <a:noFill/>
                    </a:lnT>
                    <a:lnB>
                      <a:noFill/>
                    </a:lnB>
                    <a:noFill/>
                  </a:tcPr>
                </a:tc>
                <a:extLst>
                  <a:ext uri="{0D108BD9-81ED-4DB2-BD59-A6C34878D82A}">
                    <a16:rowId xmlns:a16="http://schemas.microsoft.com/office/drawing/2014/main" val="117730694"/>
                  </a:ext>
                </a:extLst>
              </a:tr>
              <a:tr h="647356">
                <a:tc>
                  <a:txBody>
                    <a:bodyPr/>
                    <a:lstStyle/>
                    <a:p>
                      <a:r>
                        <a:rPr lang="en-US" dirty="0">
                          <a:latin typeface="IreneFlorentina" panose="020B0604020202020204" charset="0"/>
                        </a:rPr>
                        <a:t>Take time management courses</a:t>
                      </a:r>
                    </a:p>
                  </a:txBody>
                  <a:tcPr anchor="ctr">
                    <a:lnL>
                      <a:noFill/>
                    </a:lnL>
                    <a:lnR>
                      <a:noFill/>
                    </a:lnR>
                    <a:lnT>
                      <a:noFill/>
                    </a:lnT>
                    <a:lnB>
                      <a:noFill/>
                    </a:lnB>
                    <a:noFill/>
                  </a:tcPr>
                </a:tc>
                <a:tc>
                  <a:txBody>
                    <a:bodyPr/>
                    <a:lstStyle/>
                    <a:p>
                      <a:r>
                        <a:rPr lang="en-US" dirty="0">
                          <a:latin typeface="IreneFlorentina" panose="020B0604020202020204" charset="0"/>
                        </a:rPr>
                        <a:t>Competition form bigger consultancies</a:t>
                      </a:r>
                    </a:p>
                  </a:txBody>
                  <a:tcPr anchor="ctr">
                    <a:lnL>
                      <a:noFill/>
                    </a:lnL>
                    <a:lnR>
                      <a:noFill/>
                    </a:lnR>
                    <a:lnT>
                      <a:noFill/>
                    </a:lnT>
                    <a:lnB>
                      <a:noFill/>
                    </a:lnB>
                    <a:noFill/>
                  </a:tcPr>
                </a:tc>
                <a:extLst>
                  <a:ext uri="{0D108BD9-81ED-4DB2-BD59-A6C34878D82A}">
                    <a16:rowId xmlns:a16="http://schemas.microsoft.com/office/drawing/2014/main" val="3480230573"/>
                  </a:ext>
                </a:extLst>
              </a:tr>
              <a:tr h="647356">
                <a:tc>
                  <a:txBody>
                    <a:bodyPr/>
                    <a:lstStyle/>
                    <a:p>
                      <a:r>
                        <a:rPr lang="en-US" dirty="0">
                          <a:latin typeface="IreneFlorentina" panose="020B0604020202020204" charset="0"/>
                        </a:rPr>
                        <a:t>Built a partnership network to support my work load </a:t>
                      </a:r>
                    </a:p>
                  </a:txBody>
                  <a:tcPr anchor="ctr">
                    <a:lnL>
                      <a:noFill/>
                    </a:lnL>
                    <a:lnR>
                      <a:noFill/>
                    </a:lnR>
                    <a:lnT>
                      <a:noFill/>
                    </a:lnT>
                    <a:lnB>
                      <a:noFill/>
                    </a:lnB>
                    <a:noFill/>
                  </a:tcPr>
                </a:tc>
                <a:tc>
                  <a:txBody>
                    <a:bodyPr/>
                    <a:lstStyle/>
                    <a:p>
                      <a:r>
                        <a:rPr lang="en-US" dirty="0">
                          <a:latin typeface="IreneFlorentina" panose="020B0604020202020204" charset="0"/>
                        </a:rPr>
                        <a:t>Low skilled professionals</a:t>
                      </a:r>
                    </a:p>
                  </a:txBody>
                  <a:tcPr anchor="ctr">
                    <a:lnL>
                      <a:noFill/>
                    </a:lnL>
                    <a:lnR>
                      <a:noFill/>
                    </a:lnR>
                    <a:lnT>
                      <a:noFill/>
                    </a:lnT>
                    <a:lnB>
                      <a:noFill/>
                    </a:lnB>
                    <a:noFill/>
                  </a:tcPr>
                </a:tc>
                <a:extLst>
                  <a:ext uri="{0D108BD9-81ED-4DB2-BD59-A6C34878D82A}">
                    <a16:rowId xmlns:a16="http://schemas.microsoft.com/office/drawing/2014/main" val="834161184"/>
                  </a:ext>
                </a:extLst>
              </a:tr>
              <a:tr h="647356">
                <a:tc>
                  <a:txBody>
                    <a:bodyPr/>
                    <a:lstStyle/>
                    <a:p>
                      <a:r>
                        <a:rPr lang="en-US" dirty="0">
                          <a:latin typeface="IreneFlorentina" panose="020B0604020202020204" charset="0"/>
                        </a:rPr>
                        <a:t>Freelance to build portfolio</a:t>
                      </a:r>
                    </a:p>
                  </a:txBody>
                  <a:tcPr anchor="ctr">
                    <a:lnL>
                      <a:noFill/>
                    </a:lnL>
                    <a:lnR>
                      <a:noFill/>
                    </a:lnR>
                    <a:lnT>
                      <a:noFill/>
                    </a:lnT>
                    <a:lnB>
                      <a:noFill/>
                    </a:lnB>
                    <a:noFill/>
                  </a:tcPr>
                </a:tc>
                <a:tc>
                  <a:txBody>
                    <a:bodyPr/>
                    <a:lstStyle/>
                    <a:p>
                      <a:r>
                        <a:rPr lang="en-US" dirty="0">
                          <a:latin typeface="IreneFlorentina" panose="020B0604020202020204" charset="0"/>
                        </a:rPr>
                        <a:t>Money flows that relate to EU funding</a:t>
                      </a:r>
                    </a:p>
                  </a:txBody>
                  <a:tcPr anchor="ctr">
                    <a:lnL>
                      <a:noFill/>
                    </a:lnL>
                    <a:lnR>
                      <a:noFill/>
                    </a:lnR>
                    <a:lnT>
                      <a:noFill/>
                    </a:lnT>
                    <a:lnB>
                      <a:noFill/>
                    </a:lnB>
                    <a:noFill/>
                  </a:tcPr>
                </a:tc>
                <a:extLst>
                  <a:ext uri="{0D108BD9-81ED-4DB2-BD59-A6C34878D82A}">
                    <a16:rowId xmlns:a16="http://schemas.microsoft.com/office/drawing/2014/main" val="2041599724"/>
                  </a:ext>
                </a:extLst>
              </a:tr>
            </a:tbl>
          </a:graphicData>
        </a:graphic>
      </p:graphicFrame>
    </p:spTree>
    <p:extLst>
      <p:ext uri="{BB962C8B-B14F-4D97-AF65-F5344CB8AC3E}">
        <p14:creationId xmlns:p14="http://schemas.microsoft.com/office/powerpoint/2010/main" val="3515416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27011" y="3661637"/>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1986904" y="5928050"/>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2215504" y="4839600"/>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1973736" y="2100952"/>
            <a:ext cx="8318045" cy="87808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What is IKIGAI</a:t>
            </a:r>
          </a:p>
        </p:txBody>
      </p:sp>
      <p:sp>
        <p:nvSpPr>
          <p:cNvPr id="6" name="Freeform 6"/>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7" name="Freeform 7"/>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8" name="Freeform 8"/>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9" name="Freeform 9"/>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1" name="Freeform 11"/>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2" name="Freeform 12"/>
          <p:cNvSpPr/>
          <p:nvPr/>
        </p:nvSpPr>
        <p:spPr>
          <a:xfrm>
            <a:off x="1918989" y="7218872"/>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3" name="Freeform 13"/>
          <p:cNvSpPr/>
          <p:nvPr/>
        </p:nvSpPr>
        <p:spPr>
          <a:xfrm>
            <a:off x="9144000" y="1212979"/>
            <a:ext cx="6796236" cy="6796236"/>
          </a:xfrm>
          <a:custGeom>
            <a:avLst/>
            <a:gdLst/>
            <a:ahLst/>
            <a:cxnLst/>
            <a:rect l="l" t="t" r="r" b="b"/>
            <a:pathLst>
              <a:path w="6796236" h="6796236">
                <a:moveTo>
                  <a:pt x="0" y="0"/>
                </a:moveTo>
                <a:lnTo>
                  <a:pt x="6796236" y="0"/>
                </a:lnTo>
                <a:lnTo>
                  <a:pt x="6796236" y="6796235"/>
                </a:lnTo>
                <a:lnTo>
                  <a:pt x="0" y="6796235"/>
                </a:lnTo>
                <a:lnTo>
                  <a:pt x="0" y="0"/>
                </a:lnTo>
                <a:close/>
              </a:path>
            </a:pathLst>
          </a:custGeom>
          <a:blipFill>
            <a:blip r:embed="rId13"/>
            <a:stretch>
              <a:fillRect/>
            </a:stretch>
          </a:blipFill>
        </p:spPr>
        <p:txBody>
          <a:bodyPr/>
          <a:lstStyle/>
          <a:p>
            <a:endParaRPr lang="el-GR"/>
          </a:p>
        </p:txBody>
      </p:sp>
      <p:sp>
        <p:nvSpPr>
          <p:cNvPr id="14" name="TextBox 14"/>
          <p:cNvSpPr txBox="1"/>
          <p:nvPr/>
        </p:nvSpPr>
        <p:spPr>
          <a:xfrm>
            <a:off x="2172264" y="3171148"/>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1</a:t>
            </a:r>
          </a:p>
        </p:txBody>
      </p:sp>
      <p:sp>
        <p:nvSpPr>
          <p:cNvPr id="15" name="TextBox 15"/>
          <p:cNvSpPr txBox="1"/>
          <p:nvPr/>
        </p:nvSpPr>
        <p:spPr>
          <a:xfrm>
            <a:off x="2106010" y="5546085"/>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16" name="TextBox 16"/>
          <p:cNvSpPr txBox="1"/>
          <p:nvPr/>
        </p:nvSpPr>
        <p:spPr>
          <a:xfrm>
            <a:off x="2215504" y="432525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17" name="TextBox 17"/>
          <p:cNvSpPr txBox="1"/>
          <p:nvPr/>
        </p:nvSpPr>
        <p:spPr>
          <a:xfrm>
            <a:off x="3051388" y="3599773"/>
            <a:ext cx="4386776"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What you love</a:t>
            </a:r>
          </a:p>
        </p:txBody>
      </p:sp>
      <p:sp>
        <p:nvSpPr>
          <p:cNvPr id="18" name="TextBox 18"/>
          <p:cNvSpPr txBox="1"/>
          <p:nvPr/>
        </p:nvSpPr>
        <p:spPr>
          <a:xfrm>
            <a:off x="2808534" y="6147725"/>
            <a:ext cx="5204950"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What the world needs</a:t>
            </a:r>
          </a:p>
        </p:txBody>
      </p:sp>
      <p:sp>
        <p:nvSpPr>
          <p:cNvPr id="19" name="TextBox 19"/>
          <p:cNvSpPr txBox="1"/>
          <p:nvPr/>
        </p:nvSpPr>
        <p:spPr>
          <a:xfrm>
            <a:off x="2820041" y="4753875"/>
            <a:ext cx="5364120"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What you are good at</a:t>
            </a:r>
          </a:p>
        </p:txBody>
      </p:sp>
      <p:sp>
        <p:nvSpPr>
          <p:cNvPr id="20" name="TextBox 20"/>
          <p:cNvSpPr txBox="1"/>
          <p:nvPr/>
        </p:nvSpPr>
        <p:spPr>
          <a:xfrm>
            <a:off x="1932157" y="6771197"/>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4</a:t>
            </a:r>
          </a:p>
        </p:txBody>
      </p:sp>
      <p:sp>
        <p:nvSpPr>
          <p:cNvPr id="21" name="TextBox 21"/>
          <p:cNvSpPr txBox="1"/>
          <p:nvPr/>
        </p:nvSpPr>
        <p:spPr>
          <a:xfrm>
            <a:off x="2808534" y="7299483"/>
            <a:ext cx="613209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What you can be paid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7373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685220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197373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7499983" y="2740835"/>
            <a:ext cx="8267135" cy="597065"/>
          </a:xfrm>
          <a:prstGeom prst="rect">
            <a:avLst/>
          </a:prstGeom>
        </p:spPr>
        <p:txBody>
          <a:bodyPr lIns="0" tIns="0" rIns="0" bIns="0" rtlCol="0" anchor="t">
            <a:spAutoFit/>
          </a:bodyPr>
          <a:lstStyle/>
          <a:p>
            <a:pPr algn="l">
              <a:lnSpc>
                <a:spcPts val="4539"/>
              </a:lnSpc>
            </a:pPr>
            <a:r>
              <a:rPr lang="en-US" sz="3582">
                <a:solidFill>
                  <a:srgbClr val="1B1B27"/>
                </a:solidFill>
                <a:latin typeface="IreneFlorentina"/>
                <a:ea typeface="IreneFlorentina"/>
                <a:cs typeface="IreneFlorentina"/>
                <a:sym typeface="IreneFlorentina"/>
              </a:rPr>
              <a:t>IKIGAI matters  to you?</a:t>
            </a:r>
          </a:p>
        </p:txBody>
      </p:sp>
      <p:sp>
        <p:nvSpPr>
          <p:cNvPr id="6" name="Freeform 6"/>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7" name="Freeform 7"/>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8" name="Freeform 8"/>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9" name="Freeform 9"/>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1" name="Freeform 11"/>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2" name="Freeform 12"/>
          <p:cNvSpPr/>
          <p:nvPr/>
        </p:nvSpPr>
        <p:spPr>
          <a:xfrm>
            <a:off x="7916489" y="6647372"/>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3" name="Freeform 13"/>
          <p:cNvSpPr/>
          <p:nvPr/>
        </p:nvSpPr>
        <p:spPr>
          <a:xfrm>
            <a:off x="0" y="2126320"/>
            <a:ext cx="7315200" cy="2423160"/>
          </a:xfrm>
          <a:custGeom>
            <a:avLst/>
            <a:gdLst/>
            <a:ahLst/>
            <a:cxnLst/>
            <a:rect l="l" t="t" r="r" b="b"/>
            <a:pathLst>
              <a:path w="7315200" h="2423160">
                <a:moveTo>
                  <a:pt x="0" y="0"/>
                </a:moveTo>
                <a:lnTo>
                  <a:pt x="7315200" y="0"/>
                </a:lnTo>
                <a:lnTo>
                  <a:pt x="7315200" y="2423160"/>
                </a:lnTo>
                <a:lnTo>
                  <a:pt x="0" y="242316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14" name="TextBox 14"/>
          <p:cNvSpPr txBox="1"/>
          <p:nvPr/>
        </p:nvSpPr>
        <p:spPr>
          <a:xfrm>
            <a:off x="191898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1</a:t>
            </a:r>
          </a:p>
        </p:txBody>
      </p:sp>
      <p:sp>
        <p:nvSpPr>
          <p:cNvPr id="15" name="TextBox 15"/>
          <p:cNvSpPr txBox="1"/>
          <p:nvPr/>
        </p:nvSpPr>
        <p:spPr>
          <a:xfrm>
            <a:off x="679745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16" name="TextBox 16"/>
          <p:cNvSpPr txBox="1"/>
          <p:nvPr/>
        </p:nvSpPr>
        <p:spPr>
          <a:xfrm>
            <a:off x="191898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17" name="TextBox 17"/>
          <p:cNvSpPr txBox="1"/>
          <p:nvPr/>
        </p:nvSpPr>
        <p:spPr>
          <a:xfrm>
            <a:off x="2874788" y="4907315"/>
            <a:ext cx="3327178"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Helps you find purpose</a:t>
            </a:r>
          </a:p>
        </p:txBody>
      </p:sp>
      <p:sp>
        <p:nvSpPr>
          <p:cNvPr id="18" name="TextBox 18"/>
          <p:cNvSpPr txBox="1"/>
          <p:nvPr/>
        </p:nvSpPr>
        <p:spPr>
          <a:xfrm>
            <a:off x="7753259" y="4907315"/>
            <a:ext cx="5976173"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Connects talents to real-world needs</a:t>
            </a:r>
          </a:p>
        </p:txBody>
      </p:sp>
      <p:sp>
        <p:nvSpPr>
          <p:cNvPr id="19" name="TextBox 19"/>
          <p:cNvSpPr txBox="1"/>
          <p:nvPr/>
        </p:nvSpPr>
        <p:spPr>
          <a:xfrm>
            <a:off x="2874788" y="6752115"/>
            <a:ext cx="4878470"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Guides your future purpose</a:t>
            </a:r>
          </a:p>
        </p:txBody>
      </p:sp>
      <p:sp>
        <p:nvSpPr>
          <p:cNvPr id="20" name="TextBox 20"/>
          <p:cNvSpPr txBox="1"/>
          <p:nvPr/>
        </p:nvSpPr>
        <p:spPr>
          <a:xfrm>
            <a:off x="7861742" y="6156884"/>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4</a:t>
            </a:r>
          </a:p>
        </p:txBody>
      </p:sp>
      <p:sp>
        <p:nvSpPr>
          <p:cNvPr id="21" name="TextBox 21"/>
          <p:cNvSpPr txBox="1"/>
          <p:nvPr/>
        </p:nvSpPr>
        <p:spPr>
          <a:xfrm>
            <a:off x="8817541" y="6630939"/>
            <a:ext cx="5976173"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Builds professional motivation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973736" y="2100952"/>
            <a:ext cx="15515299" cy="1725251"/>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SWOT +IKIGAI for Green Enterpreneurship</a:t>
            </a:r>
          </a:p>
        </p:txBody>
      </p:sp>
      <p:grpSp>
        <p:nvGrpSpPr>
          <p:cNvPr id="3" name="Group 3"/>
          <p:cNvGrpSpPr/>
          <p:nvPr/>
        </p:nvGrpSpPr>
        <p:grpSpPr>
          <a:xfrm>
            <a:off x="1918989" y="4760855"/>
            <a:ext cx="4617634" cy="1299033"/>
            <a:chOff x="0" y="0"/>
            <a:chExt cx="6156845" cy="1732043"/>
          </a:xfrm>
        </p:grpSpPr>
        <p:sp>
          <p:nvSpPr>
            <p:cNvPr id="4" name="Freeform 4"/>
            <p:cNvSpPr/>
            <p:nvPr/>
          </p:nvSpPr>
          <p:spPr>
            <a:xfrm>
              <a:off x="78699" y="0"/>
              <a:ext cx="852490" cy="878033"/>
            </a:xfrm>
            <a:custGeom>
              <a:avLst/>
              <a:gdLst/>
              <a:ahLst/>
              <a:cxnLst/>
              <a:rect l="l" t="t" r="r" b="b"/>
              <a:pathLst>
                <a:path w="852490" h="878033">
                  <a:moveTo>
                    <a:pt x="0" y="0"/>
                  </a:moveTo>
                  <a:lnTo>
                    <a:pt x="852490" y="0"/>
                  </a:lnTo>
                  <a:lnTo>
                    <a:pt x="852490" y="878033"/>
                  </a:lnTo>
                  <a:lnTo>
                    <a:pt x="0" y="8780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0" y="-508623"/>
              <a:ext cx="1009889" cy="1386656"/>
            </a:xfrm>
            <a:prstGeom prst="rect">
              <a:avLst/>
            </a:prstGeom>
          </p:spPr>
          <p:txBody>
            <a:bodyPr lIns="0" tIns="0" rIns="0" bIns="0" rtlCol="0" anchor="t">
              <a:spAutoFit/>
            </a:bodyPr>
            <a:lstStyle/>
            <a:p>
              <a:pPr algn="ctr">
                <a:lnSpc>
                  <a:spcPts val="10385"/>
                </a:lnSpc>
              </a:pPr>
              <a:r>
                <a:rPr lang="en-US" sz="4154" spc="3323">
                  <a:solidFill>
                    <a:srgbClr val="3C3939"/>
                  </a:solidFill>
                  <a:latin typeface="IreneFlorentina"/>
                  <a:ea typeface="IreneFlorentina"/>
                  <a:cs typeface="IreneFlorentina"/>
                  <a:sym typeface="IreneFlorentina"/>
                </a:rPr>
                <a:t>1</a:t>
              </a:r>
            </a:p>
          </p:txBody>
        </p:sp>
        <p:sp>
          <p:nvSpPr>
            <p:cNvPr id="6" name="TextBox 6"/>
            <p:cNvSpPr txBox="1"/>
            <p:nvPr/>
          </p:nvSpPr>
          <p:spPr>
            <a:xfrm>
              <a:off x="1373976" y="42458"/>
              <a:ext cx="4782869" cy="1689586"/>
            </a:xfrm>
            <a:prstGeom prst="rect">
              <a:avLst/>
            </a:prstGeom>
          </p:spPr>
          <p:txBody>
            <a:bodyPr lIns="0" tIns="0" rIns="0" bIns="0" rtlCol="0" anchor="t">
              <a:spAutoFit/>
            </a:bodyPr>
            <a:lstStyle/>
            <a:p>
              <a:pPr algn="l">
                <a:lnSpc>
                  <a:spcPts val="3392"/>
                </a:lnSpc>
              </a:pPr>
              <a:r>
                <a:rPr lang="en-US" sz="2423">
                  <a:solidFill>
                    <a:srgbClr val="3C3939"/>
                  </a:solidFill>
                  <a:latin typeface="IreneFlorentina"/>
                  <a:ea typeface="IreneFlorentina"/>
                  <a:cs typeface="IreneFlorentina"/>
                  <a:sym typeface="IreneFlorentina"/>
                </a:rPr>
                <a:t>Use SWOT to know your self and your situation</a:t>
              </a:r>
            </a:p>
          </p:txBody>
        </p:sp>
      </p:grpSp>
      <p:grpSp>
        <p:nvGrpSpPr>
          <p:cNvPr id="7" name="Group 7"/>
          <p:cNvGrpSpPr/>
          <p:nvPr/>
        </p:nvGrpSpPr>
        <p:grpSpPr>
          <a:xfrm>
            <a:off x="1782461" y="6469227"/>
            <a:ext cx="5299283" cy="2669247"/>
            <a:chOff x="0" y="0"/>
            <a:chExt cx="7065711" cy="3558996"/>
          </a:xfrm>
        </p:grpSpPr>
        <p:sp>
          <p:nvSpPr>
            <p:cNvPr id="8" name="Freeform 8"/>
            <p:cNvSpPr/>
            <p:nvPr/>
          </p:nvSpPr>
          <p:spPr>
            <a:xfrm>
              <a:off x="72996" y="0"/>
              <a:ext cx="790707" cy="814398"/>
            </a:xfrm>
            <a:custGeom>
              <a:avLst/>
              <a:gdLst/>
              <a:ahLst/>
              <a:cxnLst/>
              <a:rect l="l" t="t" r="r" b="b"/>
              <a:pathLst>
                <a:path w="790707" h="814398">
                  <a:moveTo>
                    <a:pt x="0" y="0"/>
                  </a:moveTo>
                  <a:lnTo>
                    <a:pt x="790707" y="0"/>
                  </a:lnTo>
                  <a:lnTo>
                    <a:pt x="790707" y="814398"/>
                  </a:lnTo>
                  <a:lnTo>
                    <a:pt x="0" y="8143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9" name="TextBox 9"/>
            <p:cNvSpPr txBox="1"/>
            <p:nvPr/>
          </p:nvSpPr>
          <p:spPr>
            <a:xfrm>
              <a:off x="0" y="-482534"/>
              <a:ext cx="936698" cy="1296933"/>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10" name="TextBox 10"/>
            <p:cNvSpPr txBox="1"/>
            <p:nvPr/>
          </p:nvSpPr>
          <p:spPr>
            <a:xfrm>
              <a:off x="1274399" y="25714"/>
              <a:ext cx="5791312" cy="3533282"/>
            </a:xfrm>
            <a:prstGeom prst="rect">
              <a:avLst/>
            </a:prstGeom>
          </p:spPr>
          <p:txBody>
            <a:bodyPr lIns="0" tIns="0" rIns="0" bIns="0" rtlCol="0" anchor="t">
              <a:spAutoFit/>
            </a:bodyPr>
            <a:lstStyle/>
            <a:p>
              <a:pPr algn="l">
                <a:lnSpc>
                  <a:spcPts val="3485"/>
                </a:lnSpc>
              </a:pPr>
              <a:r>
                <a:rPr lang="en-US" sz="2489">
                  <a:solidFill>
                    <a:srgbClr val="3C3939"/>
                  </a:solidFill>
                  <a:latin typeface="IreneFlorentina"/>
                  <a:ea typeface="IreneFlorentina"/>
                  <a:cs typeface="IreneFlorentina"/>
                  <a:sym typeface="IreneFlorentina"/>
                </a:rPr>
                <a:t>Together, they help you:</a:t>
              </a:r>
            </a:p>
            <a:p>
              <a:pPr marL="537495" lvl="1" indent="-268748" algn="l">
                <a:lnSpc>
                  <a:spcPts val="3485"/>
                </a:lnSpc>
                <a:buFont typeface="Arial"/>
                <a:buChar char="•"/>
              </a:pPr>
              <a:r>
                <a:rPr lang="en-US" sz="2489">
                  <a:solidFill>
                    <a:srgbClr val="3C3939"/>
                  </a:solidFill>
                  <a:latin typeface="IreneFlorentina"/>
                  <a:ea typeface="IreneFlorentina"/>
                  <a:cs typeface="IreneFlorentina"/>
                  <a:sym typeface="IreneFlorentina"/>
                </a:rPr>
                <a:t>Define goals, </a:t>
              </a:r>
            </a:p>
            <a:p>
              <a:pPr marL="537495" lvl="1" indent="-268748" algn="l">
                <a:lnSpc>
                  <a:spcPts val="3485"/>
                </a:lnSpc>
                <a:buFont typeface="Arial"/>
                <a:buChar char="•"/>
              </a:pPr>
              <a:r>
                <a:rPr lang="en-US" sz="2489">
                  <a:solidFill>
                    <a:srgbClr val="3C3939"/>
                  </a:solidFill>
                  <a:latin typeface="IreneFlorentina"/>
                  <a:ea typeface="IreneFlorentina"/>
                  <a:cs typeface="IreneFlorentina"/>
                  <a:sym typeface="IreneFlorentina"/>
                </a:rPr>
                <a:t>find opprotunities, </a:t>
              </a:r>
            </a:p>
            <a:p>
              <a:pPr marL="537495" lvl="1" indent="-268748" algn="l">
                <a:lnSpc>
                  <a:spcPts val="3485"/>
                </a:lnSpc>
                <a:buFont typeface="Arial"/>
                <a:buChar char="•"/>
              </a:pPr>
              <a:r>
                <a:rPr lang="en-US" sz="2489">
                  <a:solidFill>
                    <a:srgbClr val="3C3939"/>
                  </a:solidFill>
                  <a:latin typeface="IreneFlorentina"/>
                  <a:ea typeface="IreneFlorentina"/>
                  <a:cs typeface="IreneFlorentina"/>
                  <a:sym typeface="IreneFlorentina"/>
                </a:rPr>
                <a:t>build a meaningful future.</a:t>
              </a:r>
            </a:p>
          </p:txBody>
        </p:sp>
      </p:grpSp>
      <p:grpSp>
        <p:nvGrpSpPr>
          <p:cNvPr id="11" name="Group 11"/>
          <p:cNvGrpSpPr/>
          <p:nvPr/>
        </p:nvGrpSpPr>
        <p:grpSpPr>
          <a:xfrm>
            <a:off x="7081744" y="4498001"/>
            <a:ext cx="4933217" cy="1320507"/>
            <a:chOff x="0" y="0"/>
            <a:chExt cx="6577623" cy="1760676"/>
          </a:xfrm>
        </p:grpSpPr>
        <p:sp>
          <p:nvSpPr>
            <p:cNvPr id="12" name="Freeform 12"/>
            <p:cNvSpPr/>
            <p:nvPr/>
          </p:nvSpPr>
          <p:spPr>
            <a:xfrm>
              <a:off x="72996" y="0"/>
              <a:ext cx="790707" cy="814398"/>
            </a:xfrm>
            <a:custGeom>
              <a:avLst/>
              <a:gdLst/>
              <a:ahLst/>
              <a:cxnLst/>
              <a:rect l="l" t="t" r="r" b="b"/>
              <a:pathLst>
                <a:path w="790707" h="814398">
                  <a:moveTo>
                    <a:pt x="0" y="0"/>
                  </a:moveTo>
                  <a:lnTo>
                    <a:pt x="790707" y="0"/>
                  </a:lnTo>
                  <a:lnTo>
                    <a:pt x="790707" y="814398"/>
                  </a:lnTo>
                  <a:lnTo>
                    <a:pt x="0" y="8143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3" name="TextBox 13"/>
            <p:cNvSpPr txBox="1"/>
            <p:nvPr/>
          </p:nvSpPr>
          <p:spPr>
            <a:xfrm>
              <a:off x="0" y="-482534"/>
              <a:ext cx="936698" cy="1296933"/>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14" name="TextBox 14"/>
            <p:cNvSpPr txBox="1"/>
            <p:nvPr/>
          </p:nvSpPr>
          <p:spPr>
            <a:xfrm>
              <a:off x="1274399" y="25714"/>
              <a:ext cx="5303224" cy="1734962"/>
            </a:xfrm>
            <a:prstGeom prst="rect">
              <a:avLst/>
            </a:prstGeom>
          </p:spPr>
          <p:txBody>
            <a:bodyPr lIns="0" tIns="0" rIns="0" bIns="0" rtlCol="0" anchor="t">
              <a:spAutoFit/>
            </a:bodyPr>
            <a:lstStyle/>
            <a:p>
              <a:pPr algn="l">
                <a:lnSpc>
                  <a:spcPts val="3485"/>
                </a:lnSpc>
              </a:pPr>
              <a:r>
                <a:rPr lang="en-US" sz="2489">
                  <a:solidFill>
                    <a:srgbClr val="3C3939"/>
                  </a:solidFill>
                  <a:latin typeface="IreneFlorentina"/>
                  <a:ea typeface="IreneFlorentina"/>
                  <a:cs typeface="IreneFlorentina"/>
                  <a:sym typeface="IreneFlorentina"/>
                </a:rPr>
                <a:t>Use ikigai to find your unique green path</a:t>
              </a:r>
            </a:p>
          </p:txBody>
        </p:sp>
      </p:grpSp>
      <p:sp>
        <p:nvSpPr>
          <p:cNvPr id="15" name="Freeform 15"/>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16" name="Freeform 16"/>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17" name="Freeform 17"/>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8" name="Freeform 18"/>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9" name="Freeform 19"/>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20" name="Freeform 20"/>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21" name="Freeform 21"/>
          <p:cNvSpPr/>
          <p:nvPr/>
        </p:nvSpPr>
        <p:spPr>
          <a:xfrm>
            <a:off x="4806925" y="1028700"/>
            <a:ext cx="8674150" cy="8229600"/>
          </a:xfrm>
          <a:custGeom>
            <a:avLst/>
            <a:gdLst/>
            <a:ahLst/>
            <a:cxnLst/>
            <a:rect l="l" t="t" r="r" b="b"/>
            <a:pathLst>
              <a:path w="8674150" h="8229600">
                <a:moveTo>
                  <a:pt x="0" y="0"/>
                </a:moveTo>
                <a:lnTo>
                  <a:pt x="8674150" y="0"/>
                </a:lnTo>
                <a:lnTo>
                  <a:pt x="8674150" y="8229600"/>
                </a:lnTo>
                <a:lnTo>
                  <a:pt x="0" y="8229600"/>
                </a:lnTo>
                <a:lnTo>
                  <a:pt x="0" y="0"/>
                </a:lnTo>
                <a:close/>
              </a:path>
            </a:pathLst>
          </a:custGeom>
          <a:blipFill>
            <a:blip r:embed="rId13"/>
            <a:stretch>
              <a:fillRect/>
            </a:stretch>
          </a:blipFill>
        </p:spPr>
        <p:txBody>
          <a:bodyPr/>
          <a:lstStyle/>
          <a:p>
            <a:endParaRPr lang="el-GR"/>
          </a:p>
        </p:txBody>
      </p:sp>
      <p:sp>
        <p:nvSpPr>
          <p:cNvPr id="22" name="Freeform 22"/>
          <p:cNvSpPr/>
          <p:nvPr/>
        </p:nvSpPr>
        <p:spPr>
          <a:xfrm>
            <a:off x="8814885" y="908874"/>
            <a:ext cx="8674150" cy="8229600"/>
          </a:xfrm>
          <a:custGeom>
            <a:avLst/>
            <a:gdLst/>
            <a:ahLst/>
            <a:cxnLst/>
            <a:rect l="l" t="t" r="r" b="b"/>
            <a:pathLst>
              <a:path w="8674150" h="8229600">
                <a:moveTo>
                  <a:pt x="0" y="0"/>
                </a:moveTo>
                <a:lnTo>
                  <a:pt x="8674150" y="0"/>
                </a:lnTo>
                <a:lnTo>
                  <a:pt x="8674150" y="8229600"/>
                </a:lnTo>
                <a:lnTo>
                  <a:pt x="0" y="8229600"/>
                </a:lnTo>
                <a:lnTo>
                  <a:pt x="0" y="0"/>
                </a:lnTo>
                <a:close/>
              </a:path>
            </a:pathLst>
          </a:custGeom>
          <a:blipFill>
            <a:blip r:embed="rId13"/>
            <a:stretch>
              <a:fillRect/>
            </a:stretch>
          </a:blipFill>
        </p:spPr>
        <p:txBody>
          <a:bodyPr/>
          <a:lstStyle/>
          <a:p>
            <a:endParaRPr lang="el-G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483328">
            <a:off x="9693467" y="1415261"/>
            <a:ext cx="10976325" cy="7064698"/>
            <a:chOff x="0" y="0"/>
            <a:chExt cx="5513070" cy="3548380"/>
          </a:xfrm>
        </p:grpSpPr>
        <p:sp>
          <p:nvSpPr>
            <p:cNvPr id="3" name="Freeform 3"/>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t="-6924" b="-6924"/>
              </a:stretch>
            </a:blipFill>
          </p:spPr>
          <p:txBody>
            <a:bodyPr/>
            <a:lstStyle/>
            <a:p>
              <a:endParaRPr lang="el-GR"/>
            </a:p>
          </p:txBody>
        </p:sp>
      </p:grpSp>
      <p:sp>
        <p:nvSpPr>
          <p:cNvPr id="4" name="Freeform 4"/>
          <p:cNvSpPr/>
          <p:nvPr/>
        </p:nvSpPr>
        <p:spPr>
          <a:xfrm>
            <a:off x="197373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5" name="Freeform 5"/>
          <p:cNvSpPr/>
          <p:nvPr/>
        </p:nvSpPr>
        <p:spPr>
          <a:xfrm>
            <a:off x="6852206" y="4923748"/>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6" name="Freeform 6"/>
          <p:cNvSpPr/>
          <p:nvPr/>
        </p:nvSpPr>
        <p:spPr>
          <a:xfrm>
            <a:off x="1973736" y="676854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7" name="TextBox 7"/>
          <p:cNvSpPr txBox="1"/>
          <p:nvPr/>
        </p:nvSpPr>
        <p:spPr>
          <a:xfrm>
            <a:off x="1973736" y="2100952"/>
            <a:ext cx="8318045" cy="257241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Green Enterpreneurial talents</a:t>
            </a:r>
          </a:p>
        </p:txBody>
      </p:sp>
      <p:sp>
        <p:nvSpPr>
          <p:cNvPr id="8" name="Freeform 8"/>
          <p:cNvSpPr/>
          <p:nvPr/>
        </p:nvSpPr>
        <p:spPr>
          <a:xfrm rot="1423045">
            <a:off x="11336436" y="1319103"/>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9" name="Freeform 9"/>
          <p:cNvSpPr/>
          <p:nvPr/>
        </p:nvSpPr>
        <p:spPr>
          <a:xfrm rot="8921078">
            <a:off x="3251893" y="911694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l-GR"/>
          </a:p>
        </p:txBody>
      </p:sp>
      <p:sp>
        <p:nvSpPr>
          <p:cNvPr id="10" name="Freeform 10"/>
          <p:cNvSpPr/>
          <p:nvPr/>
        </p:nvSpPr>
        <p:spPr>
          <a:xfrm>
            <a:off x="16014264" y="8582985"/>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1" name="Freeform 11"/>
          <p:cNvSpPr/>
          <p:nvPr/>
        </p:nvSpPr>
        <p:spPr>
          <a:xfrm rot="-10800000">
            <a:off x="8806700" y="-720693"/>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2" name="Freeform 12"/>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l-GR"/>
          </a:p>
        </p:txBody>
      </p:sp>
      <p:sp>
        <p:nvSpPr>
          <p:cNvPr id="13" name="Freeform 13"/>
          <p:cNvSpPr/>
          <p:nvPr/>
        </p:nvSpPr>
        <p:spPr>
          <a:xfrm>
            <a:off x="8075058" y="515567"/>
            <a:ext cx="4559335" cy="4114800"/>
          </a:xfrm>
          <a:custGeom>
            <a:avLst/>
            <a:gdLst/>
            <a:ahLst/>
            <a:cxnLst/>
            <a:rect l="l" t="t" r="r" b="b"/>
            <a:pathLst>
              <a:path w="4559335" h="4114800">
                <a:moveTo>
                  <a:pt x="0" y="0"/>
                </a:moveTo>
                <a:lnTo>
                  <a:pt x="4559335" y="0"/>
                </a:lnTo>
                <a:lnTo>
                  <a:pt x="45593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l-GR"/>
          </a:p>
        </p:txBody>
      </p:sp>
      <p:sp>
        <p:nvSpPr>
          <p:cNvPr id="14" name="TextBox 14"/>
          <p:cNvSpPr txBox="1"/>
          <p:nvPr/>
        </p:nvSpPr>
        <p:spPr>
          <a:xfrm>
            <a:off x="191898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1</a:t>
            </a:r>
          </a:p>
        </p:txBody>
      </p:sp>
      <p:sp>
        <p:nvSpPr>
          <p:cNvPr id="15" name="TextBox 15"/>
          <p:cNvSpPr txBox="1"/>
          <p:nvPr/>
        </p:nvSpPr>
        <p:spPr>
          <a:xfrm>
            <a:off x="6797459" y="44332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16" name="TextBox 16"/>
          <p:cNvSpPr txBox="1"/>
          <p:nvPr/>
        </p:nvSpPr>
        <p:spPr>
          <a:xfrm>
            <a:off x="1918989" y="6278060"/>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17" name="TextBox 17"/>
          <p:cNvSpPr txBox="1"/>
          <p:nvPr/>
        </p:nvSpPr>
        <p:spPr>
          <a:xfrm>
            <a:off x="2874788" y="5706649"/>
            <a:ext cx="3133019" cy="265433"/>
          </a:xfrm>
          <a:prstGeom prst="rect">
            <a:avLst/>
          </a:prstGeom>
        </p:spPr>
        <p:txBody>
          <a:bodyPr lIns="0" tIns="0" rIns="0" bIns="0" rtlCol="0" anchor="t">
            <a:spAutoFit/>
          </a:bodyPr>
          <a:lstStyle/>
          <a:p>
            <a:pPr algn="l">
              <a:lnSpc>
                <a:spcPts val="2211"/>
              </a:lnSpc>
            </a:pPr>
            <a:r>
              <a:rPr lang="en-US" sz="1396">
                <a:solidFill>
                  <a:srgbClr val="3C3939"/>
                </a:solidFill>
                <a:latin typeface="IreneFlorentina"/>
                <a:ea typeface="IreneFlorentina"/>
                <a:cs typeface="IreneFlorentina"/>
                <a:sym typeface="IreneFlorentina"/>
              </a:rPr>
              <a:t>Creativity, Science,teamwork</a:t>
            </a:r>
          </a:p>
        </p:txBody>
      </p:sp>
      <p:sp>
        <p:nvSpPr>
          <p:cNvPr id="18" name="TextBox 18"/>
          <p:cNvSpPr txBox="1"/>
          <p:nvPr/>
        </p:nvSpPr>
        <p:spPr>
          <a:xfrm>
            <a:off x="7753259" y="5630042"/>
            <a:ext cx="2601467" cy="94150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Green Clubs, eco fairs, start up competitions</a:t>
            </a:r>
          </a:p>
        </p:txBody>
      </p:sp>
      <p:sp>
        <p:nvSpPr>
          <p:cNvPr id="19" name="TextBox 19"/>
          <p:cNvSpPr txBox="1"/>
          <p:nvPr/>
        </p:nvSpPr>
        <p:spPr>
          <a:xfrm>
            <a:off x="2874788" y="7327221"/>
            <a:ext cx="2757806" cy="941505"/>
          </a:xfrm>
          <a:prstGeom prst="rect">
            <a:avLst/>
          </a:prstGeom>
        </p:spPr>
        <p:txBody>
          <a:bodyPr lIns="0" tIns="0" rIns="0" bIns="0" rtlCol="0" anchor="t">
            <a:spAutoFit/>
          </a:bodyPr>
          <a:lstStyle/>
          <a:p>
            <a:pPr algn="l">
              <a:lnSpc>
                <a:spcPts val="2527"/>
              </a:lnSpc>
            </a:pPr>
            <a:r>
              <a:rPr lang="en-US" sz="1596">
                <a:solidFill>
                  <a:srgbClr val="3C3939"/>
                </a:solidFill>
                <a:latin typeface="IreneFlorentina"/>
                <a:ea typeface="IreneFlorentina"/>
                <a:cs typeface="IreneFlorentina"/>
                <a:sym typeface="IreneFlorentina"/>
              </a:rPr>
              <a:t>Passion for nature, skill in video editing, desire to help</a:t>
            </a:r>
          </a:p>
        </p:txBody>
      </p:sp>
      <p:sp>
        <p:nvSpPr>
          <p:cNvPr id="20" name="TextBox 20"/>
          <p:cNvSpPr txBox="1"/>
          <p:nvPr/>
        </p:nvSpPr>
        <p:spPr>
          <a:xfrm>
            <a:off x="2874788" y="49073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Strengths</a:t>
            </a:r>
          </a:p>
        </p:txBody>
      </p:sp>
      <p:sp>
        <p:nvSpPr>
          <p:cNvPr id="21" name="TextBox 21"/>
          <p:cNvSpPr txBox="1"/>
          <p:nvPr/>
        </p:nvSpPr>
        <p:spPr>
          <a:xfrm>
            <a:off x="7753259" y="49073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Opportunities</a:t>
            </a:r>
          </a:p>
        </p:txBody>
      </p:sp>
      <p:sp>
        <p:nvSpPr>
          <p:cNvPr id="22" name="TextBox 22"/>
          <p:cNvSpPr txBox="1"/>
          <p:nvPr/>
        </p:nvSpPr>
        <p:spPr>
          <a:xfrm>
            <a:off x="2874788" y="6752115"/>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IKIGAI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31967" y="3635944"/>
            <a:ext cx="593030" cy="610799"/>
          </a:xfrm>
          <a:custGeom>
            <a:avLst/>
            <a:gdLst/>
            <a:ahLst/>
            <a:cxnLst/>
            <a:rect l="l" t="t" r="r" b="b"/>
            <a:pathLst>
              <a:path w="593030" h="610799">
                <a:moveTo>
                  <a:pt x="0" y="0"/>
                </a:moveTo>
                <a:lnTo>
                  <a:pt x="593031" y="0"/>
                </a:lnTo>
                <a:lnTo>
                  <a:pt x="593031"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1900628" y="7037433"/>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1955375" y="524107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1973736" y="2100952"/>
            <a:ext cx="8318045" cy="87808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Workshop</a:t>
            </a:r>
          </a:p>
        </p:txBody>
      </p:sp>
      <p:sp>
        <p:nvSpPr>
          <p:cNvPr id="6" name="Freeform 6"/>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7" name="Freeform 7"/>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8" name="Freeform 8"/>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9" name="Freeform 9"/>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1" name="Freeform 11"/>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2" name="Freeform 12"/>
          <p:cNvSpPr/>
          <p:nvPr/>
        </p:nvSpPr>
        <p:spPr>
          <a:xfrm>
            <a:off x="1955375" y="8353082"/>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3" name="Freeform 13"/>
          <p:cNvSpPr/>
          <p:nvPr/>
        </p:nvSpPr>
        <p:spPr>
          <a:xfrm>
            <a:off x="7086597" y="1996649"/>
            <a:ext cx="8399424" cy="6299568"/>
          </a:xfrm>
          <a:custGeom>
            <a:avLst/>
            <a:gdLst/>
            <a:ahLst/>
            <a:cxnLst/>
            <a:rect l="l" t="t" r="r" b="b"/>
            <a:pathLst>
              <a:path w="8399424" h="6299568">
                <a:moveTo>
                  <a:pt x="0" y="0"/>
                </a:moveTo>
                <a:lnTo>
                  <a:pt x="8399424" y="0"/>
                </a:lnTo>
                <a:lnTo>
                  <a:pt x="8399424" y="6299568"/>
                </a:lnTo>
                <a:lnTo>
                  <a:pt x="0" y="6299568"/>
                </a:lnTo>
                <a:lnTo>
                  <a:pt x="0" y="0"/>
                </a:lnTo>
                <a:close/>
              </a:path>
            </a:pathLst>
          </a:custGeom>
          <a:blipFill>
            <a:blip r:embed="rId13"/>
            <a:stretch>
              <a:fillRect/>
            </a:stretch>
          </a:blipFill>
        </p:spPr>
        <p:txBody>
          <a:bodyPr/>
          <a:lstStyle/>
          <a:p>
            <a:endParaRPr lang="el-GR"/>
          </a:p>
        </p:txBody>
      </p:sp>
      <p:sp>
        <p:nvSpPr>
          <p:cNvPr id="14" name="TextBox 14"/>
          <p:cNvSpPr txBox="1"/>
          <p:nvPr/>
        </p:nvSpPr>
        <p:spPr>
          <a:xfrm>
            <a:off x="1622474" y="3171148"/>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1</a:t>
            </a:r>
          </a:p>
        </p:txBody>
      </p:sp>
      <p:sp>
        <p:nvSpPr>
          <p:cNvPr id="15" name="TextBox 15"/>
          <p:cNvSpPr txBox="1"/>
          <p:nvPr/>
        </p:nvSpPr>
        <p:spPr>
          <a:xfrm>
            <a:off x="1845881" y="6546945"/>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3</a:t>
            </a:r>
          </a:p>
        </p:txBody>
      </p:sp>
      <p:sp>
        <p:nvSpPr>
          <p:cNvPr id="16" name="TextBox 16"/>
          <p:cNvSpPr txBox="1"/>
          <p:nvPr/>
        </p:nvSpPr>
        <p:spPr>
          <a:xfrm>
            <a:off x="1731967" y="4632083"/>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2</a:t>
            </a:r>
          </a:p>
        </p:txBody>
      </p:sp>
      <p:sp>
        <p:nvSpPr>
          <p:cNvPr id="17" name="TextBox 17"/>
          <p:cNvSpPr txBox="1"/>
          <p:nvPr/>
        </p:nvSpPr>
        <p:spPr>
          <a:xfrm>
            <a:off x="2680630" y="3414720"/>
            <a:ext cx="3327178" cy="1578320"/>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Create your personal SWOT</a:t>
            </a:r>
          </a:p>
        </p:txBody>
      </p:sp>
      <p:sp>
        <p:nvSpPr>
          <p:cNvPr id="18" name="TextBox 18"/>
          <p:cNvSpPr txBox="1"/>
          <p:nvPr/>
        </p:nvSpPr>
        <p:spPr>
          <a:xfrm>
            <a:off x="2548405" y="7033676"/>
            <a:ext cx="332717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Work in pairs</a:t>
            </a:r>
          </a:p>
        </p:txBody>
      </p:sp>
      <p:sp>
        <p:nvSpPr>
          <p:cNvPr id="19" name="TextBox 19"/>
          <p:cNvSpPr txBox="1"/>
          <p:nvPr/>
        </p:nvSpPr>
        <p:spPr>
          <a:xfrm>
            <a:off x="2680630" y="5130746"/>
            <a:ext cx="3327178" cy="1578320"/>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Use IKIGAI to inspire your answers</a:t>
            </a:r>
          </a:p>
        </p:txBody>
      </p:sp>
      <p:sp>
        <p:nvSpPr>
          <p:cNvPr id="20" name="TextBox 20"/>
          <p:cNvSpPr txBox="1"/>
          <p:nvPr/>
        </p:nvSpPr>
        <p:spPr>
          <a:xfrm>
            <a:off x="1900628" y="7862593"/>
            <a:ext cx="702524" cy="1101287"/>
          </a:xfrm>
          <a:prstGeom prst="rect">
            <a:avLst/>
          </a:prstGeom>
        </p:spPr>
        <p:txBody>
          <a:bodyPr lIns="0" tIns="0" rIns="0" bIns="0" rtlCol="0" anchor="t">
            <a:spAutoFit/>
          </a:bodyPr>
          <a:lstStyle/>
          <a:p>
            <a:pPr algn="ctr">
              <a:lnSpc>
                <a:spcPts val="9633"/>
              </a:lnSpc>
            </a:pPr>
            <a:r>
              <a:rPr lang="en-US" sz="3853" spc="3082">
                <a:solidFill>
                  <a:srgbClr val="3C3939"/>
                </a:solidFill>
                <a:latin typeface="IreneFlorentina"/>
                <a:ea typeface="IreneFlorentina"/>
                <a:cs typeface="IreneFlorentina"/>
                <a:sym typeface="IreneFlorentina"/>
              </a:rPr>
              <a:t>4</a:t>
            </a:r>
          </a:p>
        </p:txBody>
      </p:sp>
      <p:sp>
        <p:nvSpPr>
          <p:cNvPr id="21" name="TextBox 21"/>
          <p:cNvSpPr txBox="1"/>
          <p:nvPr/>
        </p:nvSpPr>
        <p:spPr>
          <a:xfrm>
            <a:off x="2603152" y="8349325"/>
            <a:ext cx="3327178"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Share your findings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31967" y="3635944"/>
            <a:ext cx="593030" cy="610799"/>
          </a:xfrm>
          <a:custGeom>
            <a:avLst/>
            <a:gdLst/>
            <a:ahLst/>
            <a:cxnLst/>
            <a:rect l="l" t="t" r="r" b="b"/>
            <a:pathLst>
              <a:path w="593030" h="610799">
                <a:moveTo>
                  <a:pt x="0" y="0"/>
                </a:moveTo>
                <a:lnTo>
                  <a:pt x="593031" y="0"/>
                </a:lnTo>
                <a:lnTo>
                  <a:pt x="593031"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1900628" y="7037433"/>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1955375" y="524107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6212273" y="2155814"/>
            <a:ext cx="12125757" cy="87808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for your SWOT IKIGAI</a:t>
            </a:r>
          </a:p>
        </p:txBody>
      </p:sp>
      <p:sp>
        <p:nvSpPr>
          <p:cNvPr id="6" name="Freeform 6"/>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7" name="Freeform 7"/>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8" name="Freeform 8"/>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9" name="Freeform 9"/>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1" name="Freeform 11"/>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2" name="Freeform 12"/>
          <p:cNvSpPr/>
          <p:nvPr/>
        </p:nvSpPr>
        <p:spPr>
          <a:xfrm>
            <a:off x="1955375" y="8353082"/>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13" name="Freeform 13"/>
          <p:cNvSpPr/>
          <p:nvPr/>
        </p:nvSpPr>
        <p:spPr>
          <a:xfrm>
            <a:off x="2931446" y="442134"/>
            <a:ext cx="3035883" cy="3313378"/>
          </a:xfrm>
          <a:custGeom>
            <a:avLst/>
            <a:gdLst/>
            <a:ahLst/>
            <a:cxnLst/>
            <a:rect l="l" t="t" r="r" b="b"/>
            <a:pathLst>
              <a:path w="3035883" h="3313378">
                <a:moveTo>
                  <a:pt x="0" y="0"/>
                </a:moveTo>
                <a:lnTo>
                  <a:pt x="3035883" y="0"/>
                </a:lnTo>
                <a:lnTo>
                  <a:pt x="3035883" y="3313379"/>
                </a:lnTo>
                <a:lnTo>
                  <a:pt x="0" y="331337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l-GR"/>
          </a:p>
        </p:txBody>
      </p:sp>
      <p:sp>
        <p:nvSpPr>
          <p:cNvPr id="14" name="Freeform 14"/>
          <p:cNvSpPr/>
          <p:nvPr/>
        </p:nvSpPr>
        <p:spPr>
          <a:xfrm>
            <a:off x="10800460" y="3228032"/>
            <a:ext cx="5459104" cy="4114800"/>
          </a:xfrm>
          <a:custGeom>
            <a:avLst/>
            <a:gdLst/>
            <a:ahLst/>
            <a:cxnLst/>
            <a:rect l="l" t="t" r="r" b="b"/>
            <a:pathLst>
              <a:path w="5459104" h="4114800">
                <a:moveTo>
                  <a:pt x="0" y="0"/>
                </a:moveTo>
                <a:lnTo>
                  <a:pt x="5459104" y="0"/>
                </a:lnTo>
                <a:lnTo>
                  <a:pt x="5459104"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l-GR"/>
          </a:p>
        </p:txBody>
      </p:sp>
      <p:sp>
        <p:nvSpPr>
          <p:cNvPr id="15" name="TextBox 15"/>
          <p:cNvSpPr txBox="1"/>
          <p:nvPr/>
        </p:nvSpPr>
        <p:spPr>
          <a:xfrm>
            <a:off x="2603152" y="3669788"/>
            <a:ext cx="7218242"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Be honest and specific</a:t>
            </a:r>
          </a:p>
        </p:txBody>
      </p:sp>
      <p:sp>
        <p:nvSpPr>
          <p:cNvPr id="16" name="TextBox 16"/>
          <p:cNvSpPr txBox="1"/>
          <p:nvPr/>
        </p:nvSpPr>
        <p:spPr>
          <a:xfrm>
            <a:off x="2548405" y="7033676"/>
            <a:ext cx="7272988"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Ask your friends/teachers for their input</a:t>
            </a:r>
          </a:p>
        </p:txBody>
      </p:sp>
      <p:sp>
        <p:nvSpPr>
          <p:cNvPr id="17" name="TextBox 17"/>
          <p:cNvSpPr txBox="1"/>
          <p:nvPr/>
        </p:nvSpPr>
        <p:spPr>
          <a:xfrm>
            <a:off x="2680630" y="5130746"/>
            <a:ext cx="7510230"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Think about hobbies, classes, and the causes you care about</a:t>
            </a:r>
          </a:p>
        </p:txBody>
      </p:sp>
      <p:sp>
        <p:nvSpPr>
          <p:cNvPr id="18" name="TextBox 18"/>
          <p:cNvSpPr txBox="1"/>
          <p:nvPr/>
        </p:nvSpPr>
        <p:spPr>
          <a:xfrm>
            <a:off x="2603152" y="8349325"/>
            <a:ext cx="8088009"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Link your talents to environmental change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483328">
            <a:off x="7869729" y="1250805"/>
            <a:ext cx="10976325" cy="7064698"/>
            <a:chOff x="0" y="0"/>
            <a:chExt cx="5513070" cy="3548380"/>
          </a:xfrm>
        </p:grpSpPr>
        <p:sp>
          <p:nvSpPr>
            <p:cNvPr id="3" name="Freeform 3"/>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t="-1775" b="-1775"/>
              </a:stretch>
            </a:blipFill>
          </p:spPr>
          <p:txBody>
            <a:bodyPr/>
            <a:lstStyle/>
            <a:p>
              <a:endParaRPr lang="el-GR"/>
            </a:p>
          </p:txBody>
        </p:sp>
      </p:grpSp>
      <p:sp>
        <p:nvSpPr>
          <p:cNvPr id="4" name="Freeform 4"/>
          <p:cNvSpPr/>
          <p:nvPr/>
        </p:nvSpPr>
        <p:spPr>
          <a:xfrm>
            <a:off x="1973736" y="4336811"/>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5" name="Freeform 5"/>
          <p:cNvSpPr/>
          <p:nvPr/>
        </p:nvSpPr>
        <p:spPr>
          <a:xfrm>
            <a:off x="435670" y="7008417"/>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6" name="Freeform 6"/>
          <p:cNvSpPr/>
          <p:nvPr/>
        </p:nvSpPr>
        <p:spPr>
          <a:xfrm>
            <a:off x="976096" y="5598110"/>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7" name="TextBox 7"/>
          <p:cNvSpPr txBox="1"/>
          <p:nvPr/>
        </p:nvSpPr>
        <p:spPr>
          <a:xfrm>
            <a:off x="1973736" y="2100952"/>
            <a:ext cx="9645584" cy="1725251"/>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Resources of Inspiration</a:t>
            </a:r>
          </a:p>
        </p:txBody>
      </p:sp>
      <p:sp>
        <p:nvSpPr>
          <p:cNvPr id="8" name="TextBox 8"/>
          <p:cNvSpPr txBox="1"/>
          <p:nvPr/>
        </p:nvSpPr>
        <p:spPr>
          <a:xfrm>
            <a:off x="1335656" y="6481794"/>
            <a:ext cx="10484515" cy="2101163"/>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Eco-entrepreneur videos (YouTube, TEDx)</a:t>
            </a:r>
          </a:p>
          <a:p>
            <a:pPr algn="l">
              <a:lnSpc>
                <a:spcPts val="4185"/>
              </a:lnSpc>
            </a:pPr>
            <a:r>
              <a:rPr lang="en-US" sz="2989">
                <a:solidFill>
                  <a:srgbClr val="3C3939"/>
                </a:solidFill>
                <a:latin typeface="IreneFlorentina"/>
                <a:ea typeface="IreneFlorentina"/>
                <a:cs typeface="IreneFlorentina"/>
                <a:sym typeface="IreneFlorentina"/>
              </a:rPr>
              <a:t>https://youtu.be/jyYjI7zQlaA?si=K6FPm2-xAyE1NgVx</a:t>
            </a:r>
          </a:p>
          <a:p>
            <a:pPr algn="l">
              <a:lnSpc>
                <a:spcPts val="4185"/>
              </a:lnSpc>
            </a:pPr>
            <a:endParaRPr lang="en-US" sz="2989">
              <a:solidFill>
                <a:srgbClr val="3C3939"/>
              </a:solidFill>
              <a:latin typeface="IreneFlorentina"/>
              <a:ea typeface="IreneFlorentina"/>
              <a:cs typeface="IreneFlorentina"/>
              <a:sym typeface="IreneFlorentina"/>
            </a:endParaRPr>
          </a:p>
        </p:txBody>
      </p:sp>
      <p:sp>
        <p:nvSpPr>
          <p:cNvPr id="9" name="Freeform 9"/>
          <p:cNvSpPr/>
          <p:nvPr/>
        </p:nvSpPr>
        <p:spPr>
          <a:xfrm rot="1423045">
            <a:off x="11336436" y="1319103"/>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10" name="Freeform 10"/>
          <p:cNvSpPr/>
          <p:nvPr/>
        </p:nvSpPr>
        <p:spPr>
          <a:xfrm rot="8921078">
            <a:off x="3251893" y="911694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l-GR"/>
          </a:p>
        </p:txBody>
      </p:sp>
      <p:sp>
        <p:nvSpPr>
          <p:cNvPr id="11" name="Freeform 11"/>
          <p:cNvSpPr/>
          <p:nvPr/>
        </p:nvSpPr>
        <p:spPr>
          <a:xfrm>
            <a:off x="16014264" y="8582985"/>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2" name="Freeform 12"/>
          <p:cNvSpPr/>
          <p:nvPr/>
        </p:nvSpPr>
        <p:spPr>
          <a:xfrm rot="-10800000">
            <a:off x="8806700" y="-720693"/>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3" name="Freeform 13"/>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l-GR"/>
          </a:p>
        </p:txBody>
      </p:sp>
      <p:sp>
        <p:nvSpPr>
          <p:cNvPr id="14" name="Freeform 14"/>
          <p:cNvSpPr/>
          <p:nvPr/>
        </p:nvSpPr>
        <p:spPr>
          <a:xfrm>
            <a:off x="3495612" y="8277586"/>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15" name="TextBox 15"/>
          <p:cNvSpPr txBox="1"/>
          <p:nvPr/>
        </p:nvSpPr>
        <p:spPr>
          <a:xfrm>
            <a:off x="2621513" y="4212553"/>
            <a:ext cx="4273933"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Erasmus+ Green Projects</a:t>
            </a:r>
          </a:p>
        </p:txBody>
      </p:sp>
      <p:sp>
        <p:nvSpPr>
          <p:cNvPr id="16" name="TextBox 16"/>
          <p:cNvSpPr txBox="1"/>
          <p:nvPr/>
        </p:nvSpPr>
        <p:spPr>
          <a:xfrm>
            <a:off x="1806982" y="5512385"/>
            <a:ext cx="6269212"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Youth climate networks </a:t>
            </a:r>
          </a:p>
        </p:txBody>
      </p:sp>
      <p:sp>
        <p:nvSpPr>
          <p:cNvPr id="17" name="TextBox 17"/>
          <p:cNvSpPr txBox="1"/>
          <p:nvPr/>
        </p:nvSpPr>
        <p:spPr>
          <a:xfrm>
            <a:off x="4619957" y="8273806"/>
            <a:ext cx="5928645"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Teachers, mentors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31967" y="3635944"/>
            <a:ext cx="593030" cy="610799"/>
          </a:xfrm>
          <a:custGeom>
            <a:avLst/>
            <a:gdLst/>
            <a:ahLst/>
            <a:cxnLst/>
            <a:rect l="l" t="t" r="r" b="b"/>
            <a:pathLst>
              <a:path w="593030" h="610799">
                <a:moveTo>
                  <a:pt x="0" y="0"/>
                </a:moveTo>
                <a:lnTo>
                  <a:pt x="593031" y="0"/>
                </a:lnTo>
                <a:lnTo>
                  <a:pt x="593031"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3" name="Freeform 3"/>
          <p:cNvSpPr/>
          <p:nvPr/>
        </p:nvSpPr>
        <p:spPr>
          <a:xfrm>
            <a:off x="1955375" y="6885327"/>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4" name="Freeform 4"/>
          <p:cNvSpPr/>
          <p:nvPr/>
        </p:nvSpPr>
        <p:spPr>
          <a:xfrm>
            <a:off x="1955375" y="5241079"/>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l-GR"/>
          </a:p>
        </p:txBody>
      </p:sp>
      <p:sp>
        <p:nvSpPr>
          <p:cNvPr id="5" name="TextBox 5"/>
          <p:cNvSpPr txBox="1"/>
          <p:nvPr/>
        </p:nvSpPr>
        <p:spPr>
          <a:xfrm>
            <a:off x="1973736" y="2100952"/>
            <a:ext cx="12125757" cy="87808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Discussion</a:t>
            </a:r>
          </a:p>
        </p:txBody>
      </p:sp>
      <p:sp>
        <p:nvSpPr>
          <p:cNvPr id="6" name="Freeform 6"/>
          <p:cNvSpPr/>
          <p:nvPr/>
        </p:nvSpPr>
        <p:spPr>
          <a:xfrm rot="1423045">
            <a:off x="14385354" y="1153682"/>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l-GR"/>
          </a:p>
        </p:txBody>
      </p:sp>
      <p:sp>
        <p:nvSpPr>
          <p:cNvPr id="7" name="Freeform 7"/>
          <p:cNvSpPr/>
          <p:nvPr/>
        </p:nvSpPr>
        <p:spPr>
          <a:xfrm rot="8921078">
            <a:off x="13126942" y="635899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l-GR"/>
          </a:p>
        </p:txBody>
      </p:sp>
      <p:sp>
        <p:nvSpPr>
          <p:cNvPr id="8" name="Freeform 8"/>
          <p:cNvSpPr/>
          <p:nvPr/>
        </p:nvSpPr>
        <p:spPr>
          <a:xfrm>
            <a:off x="16847392" y="1212979"/>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9" name="Freeform 9"/>
          <p:cNvSpPr/>
          <p:nvPr/>
        </p:nvSpPr>
        <p:spPr>
          <a:xfrm rot="-10800000">
            <a:off x="9053992" y="-962117"/>
            <a:ext cx="2273736" cy="2472519"/>
          </a:xfrm>
          <a:custGeom>
            <a:avLst/>
            <a:gdLst/>
            <a:ahLst/>
            <a:cxnLst/>
            <a:rect l="l" t="t" r="r" b="b"/>
            <a:pathLst>
              <a:path w="2273736" h="2472519">
                <a:moveTo>
                  <a:pt x="0" y="0"/>
                </a:moveTo>
                <a:lnTo>
                  <a:pt x="2273736" y="0"/>
                </a:lnTo>
                <a:lnTo>
                  <a:pt x="2273736" y="2472519"/>
                </a:lnTo>
                <a:lnTo>
                  <a:pt x="0" y="247251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l-GR"/>
          </a:p>
        </p:txBody>
      </p:sp>
      <p:sp>
        <p:nvSpPr>
          <p:cNvPr id="10" name="Freeform 10"/>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1" name="Freeform 11"/>
          <p:cNvSpPr/>
          <p:nvPr/>
        </p:nvSpPr>
        <p:spPr>
          <a:xfrm rot="737269">
            <a:off x="14716324" y="6514604"/>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l-GR"/>
          </a:p>
        </p:txBody>
      </p:sp>
      <p:sp>
        <p:nvSpPr>
          <p:cNvPr id="12" name="Freeform 12"/>
          <p:cNvSpPr/>
          <p:nvPr/>
        </p:nvSpPr>
        <p:spPr>
          <a:xfrm>
            <a:off x="8816061" y="3874574"/>
            <a:ext cx="9266513" cy="3092699"/>
          </a:xfrm>
          <a:custGeom>
            <a:avLst/>
            <a:gdLst/>
            <a:ahLst/>
            <a:cxnLst/>
            <a:rect l="l" t="t" r="r" b="b"/>
            <a:pathLst>
              <a:path w="9266513" h="3092699">
                <a:moveTo>
                  <a:pt x="0" y="0"/>
                </a:moveTo>
                <a:lnTo>
                  <a:pt x="9266513" y="0"/>
                </a:lnTo>
                <a:lnTo>
                  <a:pt x="9266513" y="3092698"/>
                </a:lnTo>
                <a:lnTo>
                  <a:pt x="0" y="3092698"/>
                </a:lnTo>
                <a:lnTo>
                  <a:pt x="0" y="0"/>
                </a:lnTo>
                <a:close/>
              </a:path>
            </a:pathLst>
          </a:custGeom>
          <a:blipFill>
            <a:blip r:embed="rId13"/>
            <a:stretch>
              <a:fillRect/>
            </a:stretch>
          </a:blipFill>
        </p:spPr>
        <p:txBody>
          <a:bodyPr/>
          <a:lstStyle/>
          <a:p>
            <a:endParaRPr lang="el-GR"/>
          </a:p>
        </p:txBody>
      </p:sp>
      <p:pic>
        <p:nvPicPr>
          <p:cNvPr id="13" name="Picture 13"/>
          <p:cNvPicPr>
            <a:picLocks noChangeAspect="1"/>
          </p:cNvPicPr>
          <p:nvPr/>
        </p:nvPicPr>
        <p:blipFill>
          <a:blip r:embed="rId14"/>
          <a:srcRect/>
          <a:stretch>
            <a:fillRect/>
          </a:stretch>
        </p:blipFill>
        <p:spPr>
          <a:xfrm>
            <a:off x="6310604" y="347569"/>
            <a:ext cx="4814286" cy="2912643"/>
          </a:xfrm>
          <a:prstGeom prst="rect">
            <a:avLst/>
          </a:prstGeom>
        </p:spPr>
      </p:pic>
      <p:sp>
        <p:nvSpPr>
          <p:cNvPr id="14" name="TextBox 14"/>
          <p:cNvSpPr txBox="1"/>
          <p:nvPr/>
        </p:nvSpPr>
        <p:spPr>
          <a:xfrm>
            <a:off x="2603152" y="3669788"/>
            <a:ext cx="7218242"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Where do your answers overlap?</a:t>
            </a:r>
          </a:p>
        </p:txBody>
      </p:sp>
      <p:sp>
        <p:nvSpPr>
          <p:cNvPr id="15" name="TextBox 15"/>
          <p:cNvSpPr txBox="1"/>
          <p:nvPr/>
        </p:nvSpPr>
        <p:spPr>
          <a:xfrm>
            <a:off x="2575779" y="6881547"/>
            <a:ext cx="7272988"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Brain storm on green start-ups</a:t>
            </a:r>
          </a:p>
        </p:txBody>
      </p:sp>
      <p:sp>
        <p:nvSpPr>
          <p:cNvPr id="16" name="TextBox 16"/>
          <p:cNvSpPr txBox="1"/>
          <p:nvPr/>
        </p:nvSpPr>
        <p:spPr>
          <a:xfrm>
            <a:off x="2680630" y="5130746"/>
            <a:ext cx="7510230"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How your talents can help develop a green future?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483328">
            <a:off x="8269779" y="1650608"/>
            <a:ext cx="10976325" cy="7064698"/>
            <a:chOff x="0" y="0"/>
            <a:chExt cx="5513070" cy="3548380"/>
          </a:xfrm>
        </p:grpSpPr>
        <p:sp>
          <p:nvSpPr>
            <p:cNvPr id="3" name="Freeform 3"/>
            <p:cNvSpPr/>
            <p:nvPr/>
          </p:nvSpPr>
          <p:spPr>
            <a:xfrm>
              <a:off x="-2540" y="-15240"/>
              <a:ext cx="5515610" cy="3563620"/>
            </a:xfrm>
            <a:custGeom>
              <a:avLst/>
              <a:gdLst/>
              <a:ahLst/>
              <a:cxnLst/>
              <a:rect l="l" t="t" r="r" b="b"/>
              <a:pathLst>
                <a:path w="5515610" h="3563620">
                  <a:moveTo>
                    <a:pt x="4991100" y="1559560"/>
                  </a:moveTo>
                  <a:cubicBezTo>
                    <a:pt x="5048250" y="1537970"/>
                    <a:pt x="5124450" y="1548130"/>
                    <a:pt x="5189220" y="1526540"/>
                  </a:cubicBezTo>
                  <a:cubicBezTo>
                    <a:pt x="5326380" y="1479550"/>
                    <a:pt x="5435600" y="1404620"/>
                    <a:pt x="5515610" y="1319530"/>
                  </a:cubicBezTo>
                  <a:cubicBezTo>
                    <a:pt x="5499100" y="1231900"/>
                    <a:pt x="5494020" y="1183640"/>
                    <a:pt x="5505450" y="1109980"/>
                  </a:cubicBezTo>
                  <a:cubicBezTo>
                    <a:pt x="5495290" y="1104900"/>
                    <a:pt x="5473700" y="1118870"/>
                    <a:pt x="5472430" y="1098550"/>
                  </a:cubicBezTo>
                  <a:cubicBezTo>
                    <a:pt x="5469890" y="1040130"/>
                    <a:pt x="5441950" y="1018540"/>
                    <a:pt x="5415280" y="969010"/>
                  </a:cubicBezTo>
                  <a:cubicBezTo>
                    <a:pt x="5210810" y="998220"/>
                    <a:pt x="4838700" y="1158240"/>
                    <a:pt x="4617720" y="1144270"/>
                  </a:cubicBezTo>
                  <a:cubicBezTo>
                    <a:pt x="4753610" y="1047750"/>
                    <a:pt x="4851400" y="939800"/>
                    <a:pt x="4853940" y="797560"/>
                  </a:cubicBezTo>
                  <a:cubicBezTo>
                    <a:pt x="4842510" y="786130"/>
                    <a:pt x="4777740" y="778510"/>
                    <a:pt x="4762500" y="783590"/>
                  </a:cubicBezTo>
                  <a:cubicBezTo>
                    <a:pt x="4710430" y="773430"/>
                    <a:pt x="4657090" y="726440"/>
                    <a:pt x="4634230" y="697230"/>
                  </a:cubicBezTo>
                  <a:cubicBezTo>
                    <a:pt x="4612640" y="711200"/>
                    <a:pt x="4608830" y="695960"/>
                    <a:pt x="4589780" y="706120"/>
                  </a:cubicBezTo>
                  <a:cubicBezTo>
                    <a:pt x="4508500" y="643890"/>
                    <a:pt x="4337050" y="737870"/>
                    <a:pt x="4254500" y="679450"/>
                  </a:cubicBezTo>
                  <a:cubicBezTo>
                    <a:pt x="4292600" y="579120"/>
                    <a:pt x="4215130" y="556260"/>
                    <a:pt x="4163060" y="508000"/>
                  </a:cubicBezTo>
                  <a:cubicBezTo>
                    <a:pt x="4182110" y="429260"/>
                    <a:pt x="4135120" y="387350"/>
                    <a:pt x="4091940" y="313690"/>
                  </a:cubicBezTo>
                  <a:cubicBezTo>
                    <a:pt x="4038600" y="339090"/>
                    <a:pt x="4042410" y="299720"/>
                    <a:pt x="4048760" y="274320"/>
                  </a:cubicBezTo>
                  <a:cubicBezTo>
                    <a:pt x="4009390" y="285750"/>
                    <a:pt x="3985260" y="270510"/>
                    <a:pt x="3963670" y="250190"/>
                  </a:cubicBezTo>
                  <a:cubicBezTo>
                    <a:pt x="3887470" y="279400"/>
                    <a:pt x="3817620" y="280670"/>
                    <a:pt x="3756660" y="287020"/>
                  </a:cubicBezTo>
                  <a:cubicBezTo>
                    <a:pt x="3445510" y="320040"/>
                    <a:pt x="3059430" y="403860"/>
                    <a:pt x="2780030" y="417830"/>
                  </a:cubicBezTo>
                  <a:cubicBezTo>
                    <a:pt x="3036570" y="308610"/>
                    <a:pt x="3333750" y="238760"/>
                    <a:pt x="3522980" y="144780"/>
                  </a:cubicBezTo>
                  <a:cubicBezTo>
                    <a:pt x="3529330" y="91440"/>
                    <a:pt x="3528060" y="67310"/>
                    <a:pt x="3524250" y="17780"/>
                  </a:cubicBezTo>
                  <a:cubicBezTo>
                    <a:pt x="3319780" y="0"/>
                    <a:pt x="3006090" y="97790"/>
                    <a:pt x="2715260" y="189230"/>
                  </a:cubicBezTo>
                  <a:cubicBezTo>
                    <a:pt x="2040890" y="401320"/>
                    <a:pt x="1228090" y="642620"/>
                    <a:pt x="845820" y="1018540"/>
                  </a:cubicBezTo>
                  <a:cubicBezTo>
                    <a:pt x="855980" y="1074420"/>
                    <a:pt x="839470" y="1146810"/>
                    <a:pt x="881380" y="1195070"/>
                  </a:cubicBezTo>
                  <a:cubicBezTo>
                    <a:pt x="741680" y="1271270"/>
                    <a:pt x="581660" y="1339850"/>
                    <a:pt x="445770" y="1418590"/>
                  </a:cubicBezTo>
                  <a:cubicBezTo>
                    <a:pt x="450850" y="1484630"/>
                    <a:pt x="485140" y="1553210"/>
                    <a:pt x="499110" y="1564640"/>
                  </a:cubicBezTo>
                  <a:cubicBezTo>
                    <a:pt x="454660" y="1588770"/>
                    <a:pt x="523240" y="1570990"/>
                    <a:pt x="520700" y="1596390"/>
                  </a:cubicBezTo>
                  <a:cubicBezTo>
                    <a:pt x="501650" y="1605280"/>
                    <a:pt x="514350" y="1626870"/>
                    <a:pt x="486410" y="1633220"/>
                  </a:cubicBezTo>
                  <a:cubicBezTo>
                    <a:pt x="383540" y="1616710"/>
                    <a:pt x="269240" y="1696720"/>
                    <a:pt x="163830" y="1720850"/>
                  </a:cubicBezTo>
                  <a:cubicBezTo>
                    <a:pt x="160020" y="1737360"/>
                    <a:pt x="198120" y="1734820"/>
                    <a:pt x="173990" y="1748790"/>
                  </a:cubicBezTo>
                  <a:cubicBezTo>
                    <a:pt x="104140" y="1765300"/>
                    <a:pt x="96520" y="1802130"/>
                    <a:pt x="26670" y="1818640"/>
                  </a:cubicBezTo>
                  <a:cubicBezTo>
                    <a:pt x="24130" y="1833880"/>
                    <a:pt x="21590" y="1849120"/>
                    <a:pt x="25400" y="1866900"/>
                  </a:cubicBezTo>
                  <a:cubicBezTo>
                    <a:pt x="35560" y="1879600"/>
                    <a:pt x="96520" y="1864360"/>
                    <a:pt x="80010" y="1885950"/>
                  </a:cubicBezTo>
                  <a:cubicBezTo>
                    <a:pt x="43180" y="1898650"/>
                    <a:pt x="0" y="1894840"/>
                    <a:pt x="1270" y="1930400"/>
                  </a:cubicBezTo>
                  <a:cubicBezTo>
                    <a:pt x="21590" y="1953260"/>
                    <a:pt x="63500" y="1938020"/>
                    <a:pt x="74930" y="1974850"/>
                  </a:cubicBezTo>
                  <a:cubicBezTo>
                    <a:pt x="66040" y="1992630"/>
                    <a:pt x="38100" y="2002790"/>
                    <a:pt x="45720" y="2025650"/>
                  </a:cubicBezTo>
                  <a:cubicBezTo>
                    <a:pt x="105410" y="2024380"/>
                    <a:pt x="158750" y="2035810"/>
                    <a:pt x="220980" y="2032000"/>
                  </a:cubicBezTo>
                  <a:cubicBezTo>
                    <a:pt x="201930" y="2042160"/>
                    <a:pt x="236220" y="2065020"/>
                    <a:pt x="287020" y="2054860"/>
                  </a:cubicBezTo>
                  <a:cubicBezTo>
                    <a:pt x="284480" y="2072640"/>
                    <a:pt x="240030" y="2075180"/>
                    <a:pt x="243840" y="2094230"/>
                  </a:cubicBezTo>
                  <a:cubicBezTo>
                    <a:pt x="317500" y="2080260"/>
                    <a:pt x="337820" y="2052320"/>
                    <a:pt x="406400" y="2042160"/>
                  </a:cubicBezTo>
                  <a:cubicBezTo>
                    <a:pt x="360680" y="2078990"/>
                    <a:pt x="302260" y="2136140"/>
                    <a:pt x="245110" y="2148840"/>
                  </a:cubicBezTo>
                  <a:cubicBezTo>
                    <a:pt x="228600" y="2171700"/>
                    <a:pt x="234950" y="2202180"/>
                    <a:pt x="226060" y="2226310"/>
                  </a:cubicBezTo>
                  <a:cubicBezTo>
                    <a:pt x="210820" y="2221230"/>
                    <a:pt x="212090" y="2301240"/>
                    <a:pt x="251460" y="2320290"/>
                  </a:cubicBezTo>
                  <a:cubicBezTo>
                    <a:pt x="300990" y="2307590"/>
                    <a:pt x="412750" y="2313940"/>
                    <a:pt x="485140" y="2329180"/>
                  </a:cubicBezTo>
                  <a:cubicBezTo>
                    <a:pt x="480060" y="2343150"/>
                    <a:pt x="463550" y="2353310"/>
                    <a:pt x="472440" y="2373630"/>
                  </a:cubicBezTo>
                  <a:cubicBezTo>
                    <a:pt x="496570" y="2382520"/>
                    <a:pt x="554990" y="2331720"/>
                    <a:pt x="579120" y="2350770"/>
                  </a:cubicBezTo>
                  <a:cubicBezTo>
                    <a:pt x="614680" y="2363470"/>
                    <a:pt x="551180" y="2376170"/>
                    <a:pt x="568960" y="2401570"/>
                  </a:cubicBezTo>
                  <a:cubicBezTo>
                    <a:pt x="805180" y="2283460"/>
                    <a:pt x="994410" y="2261870"/>
                    <a:pt x="1234440" y="2204720"/>
                  </a:cubicBezTo>
                  <a:cubicBezTo>
                    <a:pt x="966470" y="2321560"/>
                    <a:pt x="604520" y="2636520"/>
                    <a:pt x="598170" y="2739390"/>
                  </a:cubicBezTo>
                  <a:cubicBezTo>
                    <a:pt x="631190" y="2739390"/>
                    <a:pt x="659130" y="2747010"/>
                    <a:pt x="689610" y="2753360"/>
                  </a:cubicBezTo>
                  <a:cubicBezTo>
                    <a:pt x="679450" y="2780030"/>
                    <a:pt x="664210" y="2805430"/>
                    <a:pt x="661670" y="2834640"/>
                  </a:cubicBezTo>
                  <a:cubicBezTo>
                    <a:pt x="678180" y="2805430"/>
                    <a:pt x="736600" y="2791460"/>
                    <a:pt x="741680" y="2844800"/>
                  </a:cubicBezTo>
                  <a:cubicBezTo>
                    <a:pt x="701040" y="2848610"/>
                    <a:pt x="701040" y="2861310"/>
                    <a:pt x="701040" y="2891790"/>
                  </a:cubicBezTo>
                  <a:cubicBezTo>
                    <a:pt x="742950" y="2896870"/>
                    <a:pt x="807720" y="2860040"/>
                    <a:pt x="828040" y="2899410"/>
                  </a:cubicBezTo>
                  <a:cubicBezTo>
                    <a:pt x="801370" y="2915920"/>
                    <a:pt x="791210" y="2900680"/>
                    <a:pt x="765810" y="2914650"/>
                  </a:cubicBezTo>
                  <a:cubicBezTo>
                    <a:pt x="767080" y="2940050"/>
                    <a:pt x="792480" y="2921000"/>
                    <a:pt x="801370" y="2933700"/>
                  </a:cubicBezTo>
                  <a:cubicBezTo>
                    <a:pt x="727710" y="2964180"/>
                    <a:pt x="731520" y="2975610"/>
                    <a:pt x="707390" y="3016250"/>
                  </a:cubicBezTo>
                  <a:cubicBezTo>
                    <a:pt x="687070" y="2983230"/>
                    <a:pt x="633730" y="3195320"/>
                    <a:pt x="676910" y="3192780"/>
                  </a:cubicBezTo>
                  <a:cubicBezTo>
                    <a:pt x="641350" y="3229610"/>
                    <a:pt x="709930" y="3208020"/>
                    <a:pt x="726440" y="3221990"/>
                  </a:cubicBezTo>
                  <a:cubicBezTo>
                    <a:pt x="711200" y="3248660"/>
                    <a:pt x="745490" y="3256280"/>
                    <a:pt x="749300" y="3284220"/>
                  </a:cubicBezTo>
                  <a:cubicBezTo>
                    <a:pt x="768350" y="3289300"/>
                    <a:pt x="805180" y="3262630"/>
                    <a:pt x="803910" y="3303270"/>
                  </a:cubicBezTo>
                  <a:cubicBezTo>
                    <a:pt x="767080" y="3307080"/>
                    <a:pt x="778510" y="3296920"/>
                    <a:pt x="753110" y="3322320"/>
                  </a:cubicBezTo>
                  <a:cubicBezTo>
                    <a:pt x="744220" y="3313430"/>
                    <a:pt x="725170" y="3304540"/>
                    <a:pt x="706120" y="3323590"/>
                  </a:cubicBezTo>
                  <a:cubicBezTo>
                    <a:pt x="720090" y="3350260"/>
                    <a:pt x="715010" y="3370580"/>
                    <a:pt x="712470" y="3392170"/>
                  </a:cubicBezTo>
                  <a:cubicBezTo>
                    <a:pt x="779780" y="3380740"/>
                    <a:pt x="732790" y="3403600"/>
                    <a:pt x="795020" y="3408680"/>
                  </a:cubicBezTo>
                  <a:cubicBezTo>
                    <a:pt x="814070" y="3431540"/>
                    <a:pt x="786130" y="3437890"/>
                    <a:pt x="782320" y="3453130"/>
                  </a:cubicBezTo>
                  <a:cubicBezTo>
                    <a:pt x="904240" y="3456940"/>
                    <a:pt x="967740" y="3507740"/>
                    <a:pt x="1071880" y="3531870"/>
                  </a:cubicBezTo>
                  <a:cubicBezTo>
                    <a:pt x="1071880" y="3554730"/>
                    <a:pt x="1090930" y="3545840"/>
                    <a:pt x="1093470" y="3563620"/>
                  </a:cubicBezTo>
                  <a:cubicBezTo>
                    <a:pt x="1291590" y="3540760"/>
                    <a:pt x="1422400" y="3562350"/>
                    <a:pt x="1651000" y="3492500"/>
                  </a:cubicBezTo>
                  <a:cubicBezTo>
                    <a:pt x="1623060" y="3467100"/>
                    <a:pt x="1544320" y="3487420"/>
                    <a:pt x="1529080" y="3474720"/>
                  </a:cubicBezTo>
                  <a:cubicBezTo>
                    <a:pt x="1684020" y="3409950"/>
                    <a:pt x="1873250" y="3387090"/>
                    <a:pt x="2058670" y="3350260"/>
                  </a:cubicBezTo>
                  <a:cubicBezTo>
                    <a:pt x="2236470" y="3315970"/>
                    <a:pt x="2411730" y="3327400"/>
                    <a:pt x="2586990" y="3249930"/>
                  </a:cubicBezTo>
                  <a:cubicBezTo>
                    <a:pt x="2628900" y="3266440"/>
                    <a:pt x="2661920" y="3234690"/>
                    <a:pt x="2701290" y="3223260"/>
                  </a:cubicBezTo>
                  <a:cubicBezTo>
                    <a:pt x="2907030" y="3161030"/>
                    <a:pt x="3168650" y="3111500"/>
                    <a:pt x="3371850" y="3094990"/>
                  </a:cubicBezTo>
                  <a:cubicBezTo>
                    <a:pt x="3407410" y="3092450"/>
                    <a:pt x="3448050" y="3072130"/>
                    <a:pt x="3464560" y="3060700"/>
                  </a:cubicBezTo>
                  <a:cubicBezTo>
                    <a:pt x="3530600" y="3070860"/>
                    <a:pt x="3644900" y="3027680"/>
                    <a:pt x="3704590" y="3011170"/>
                  </a:cubicBezTo>
                  <a:cubicBezTo>
                    <a:pt x="3702050" y="2999740"/>
                    <a:pt x="3691890" y="2987040"/>
                    <a:pt x="3703320" y="2980690"/>
                  </a:cubicBezTo>
                  <a:cubicBezTo>
                    <a:pt x="3785870" y="2961640"/>
                    <a:pt x="3902710" y="2941320"/>
                    <a:pt x="3978910" y="2895600"/>
                  </a:cubicBezTo>
                  <a:cubicBezTo>
                    <a:pt x="3968750" y="2890520"/>
                    <a:pt x="3947160" y="2904490"/>
                    <a:pt x="3945890" y="2884170"/>
                  </a:cubicBezTo>
                  <a:cubicBezTo>
                    <a:pt x="4018280" y="2866390"/>
                    <a:pt x="4107180" y="2858770"/>
                    <a:pt x="4175760" y="2830830"/>
                  </a:cubicBezTo>
                  <a:cubicBezTo>
                    <a:pt x="4161790" y="2828290"/>
                    <a:pt x="4146550" y="2828290"/>
                    <a:pt x="4133850" y="2821940"/>
                  </a:cubicBezTo>
                  <a:cubicBezTo>
                    <a:pt x="4218940" y="2757170"/>
                    <a:pt x="4254500" y="2725420"/>
                    <a:pt x="4371340" y="2711450"/>
                  </a:cubicBezTo>
                  <a:cubicBezTo>
                    <a:pt x="4362450" y="2673350"/>
                    <a:pt x="4389120" y="2649220"/>
                    <a:pt x="4448810" y="2635250"/>
                  </a:cubicBezTo>
                  <a:cubicBezTo>
                    <a:pt x="4465320" y="2612390"/>
                    <a:pt x="4414520" y="2621280"/>
                    <a:pt x="4433570" y="2593340"/>
                  </a:cubicBezTo>
                  <a:cubicBezTo>
                    <a:pt x="4645660" y="2565400"/>
                    <a:pt x="4704080" y="2374900"/>
                    <a:pt x="4801870" y="2268220"/>
                  </a:cubicBezTo>
                  <a:cubicBezTo>
                    <a:pt x="4805680" y="2264410"/>
                    <a:pt x="4822190" y="2254250"/>
                    <a:pt x="4824730" y="2251710"/>
                  </a:cubicBezTo>
                  <a:cubicBezTo>
                    <a:pt x="4959350" y="2170430"/>
                    <a:pt x="5125720" y="2159000"/>
                    <a:pt x="5228590" y="2047240"/>
                  </a:cubicBezTo>
                  <a:cubicBezTo>
                    <a:pt x="5267960" y="1962150"/>
                    <a:pt x="5372100" y="1854200"/>
                    <a:pt x="5256530" y="1784350"/>
                  </a:cubicBezTo>
                  <a:cubicBezTo>
                    <a:pt x="5269230" y="1766570"/>
                    <a:pt x="5262880" y="1742440"/>
                    <a:pt x="5250180" y="1715770"/>
                  </a:cubicBezTo>
                  <a:cubicBezTo>
                    <a:pt x="5198110" y="1729740"/>
                    <a:pt x="4958080" y="1682750"/>
                    <a:pt x="4904740" y="1661160"/>
                  </a:cubicBezTo>
                  <a:cubicBezTo>
                    <a:pt x="4916170" y="1634490"/>
                    <a:pt x="4892040" y="1607820"/>
                    <a:pt x="4898390" y="1592580"/>
                  </a:cubicBezTo>
                  <a:cubicBezTo>
                    <a:pt x="4947920" y="1590040"/>
                    <a:pt x="4961890" y="1570990"/>
                    <a:pt x="4991100" y="1559560"/>
                  </a:cubicBezTo>
                  <a:close/>
                </a:path>
              </a:pathLst>
            </a:custGeom>
            <a:blipFill>
              <a:blip r:embed="rId3"/>
              <a:stretch>
                <a:fillRect t="-1775" b="-1775"/>
              </a:stretch>
            </a:blipFill>
          </p:spPr>
          <p:txBody>
            <a:bodyPr/>
            <a:lstStyle/>
            <a:p>
              <a:endParaRPr lang="el-GR"/>
            </a:p>
          </p:txBody>
        </p:sp>
      </p:grpSp>
      <p:sp>
        <p:nvSpPr>
          <p:cNvPr id="4" name="Freeform 4"/>
          <p:cNvSpPr/>
          <p:nvPr/>
        </p:nvSpPr>
        <p:spPr>
          <a:xfrm>
            <a:off x="1973736" y="4336811"/>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5" name="Freeform 5"/>
          <p:cNvSpPr/>
          <p:nvPr/>
        </p:nvSpPr>
        <p:spPr>
          <a:xfrm>
            <a:off x="435670" y="7008417"/>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6" name="Freeform 6"/>
          <p:cNvSpPr/>
          <p:nvPr/>
        </p:nvSpPr>
        <p:spPr>
          <a:xfrm>
            <a:off x="976096" y="5598110"/>
            <a:ext cx="593030" cy="610799"/>
          </a:xfrm>
          <a:custGeom>
            <a:avLst/>
            <a:gdLst/>
            <a:ahLst/>
            <a:cxnLst/>
            <a:rect l="l" t="t" r="r" b="b"/>
            <a:pathLst>
              <a:path w="593030" h="610799">
                <a:moveTo>
                  <a:pt x="0" y="0"/>
                </a:moveTo>
                <a:lnTo>
                  <a:pt x="593030" y="0"/>
                </a:lnTo>
                <a:lnTo>
                  <a:pt x="593030" y="610799"/>
                </a:lnTo>
                <a:lnTo>
                  <a:pt x="0" y="6107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7" name="TextBox 7"/>
          <p:cNvSpPr txBox="1"/>
          <p:nvPr/>
        </p:nvSpPr>
        <p:spPr>
          <a:xfrm>
            <a:off x="732185" y="2266373"/>
            <a:ext cx="11018901" cy="878086"/>
          </a:xfrm>
          <a:prstGeom prst="rect">
            <a:avLst/>
          </a:prstGeom>
        </p:spPr>
        <p:txBody>
          <a:bodyPr lIns="0" tIns="0" rIns="0" bIns="0" rtlCol="0" anchor="t">
            <a:spAutoFit/>
          </a:bodyPr>
          <a:lstStyle/>
          <a:p>
            <a:pPr algn="l">
              <a:lnSpc>
                <a:spcPts val="6742"/>
              </a:lnSpc>
            </a:pPr>
            <a:r>
              <a:rPr lang="en-US" sz="5321">
                <a:solidFill>
                  <a:srgbClr val="1B1B27"/>
                </a:solidFill>
                <a:latin typeface="IreneFlorentina"/>
                <a:ea typeface="IreneFlorentina"/>
                <a:cs typeface="IreneFlorentina"/>
                <a:sym typeface="IreneFlorentina"/>
              </a:rPr>
              <a:t>Thank you and next steps</a:t>
            </a:r>
          </a:p>
        </p:txBody>
      </p:sp>
      <p:sp>
        <p:nvSpPr>
          <p:cNvPr id="8" name="Freeform 8"/>
          <p:cNvSpPr/>
          <p:nvPr/>
        </p:nvSpPr>
        <p:spPr>
          <a:xfrm rot="1423045">
            <a:off x="11336436" y="1319103"/>
            <a:ext cx="967471" cy="865447"/>
          </a:xfrm>
          <a:custGeom>
            <a:avLst/>
            <a:gdLst/>
            <a:ahLst/>
            <a:cxnLst/>
            <a:rect l="l" t="t" r="r" b="b"/>
            <a:pathLst>
              <a:path w="967471" h="865447">
                <a:moveTo>
                  <a:pt x="0" y="0"/>
                </a:moveTo>
                <a:lnTo>
                  <a:pt x="967470" y="0"/>
                </a:lnTo>
                <a:lnTo>
                  <a:pt x="967470" y="865447"/>
                </a:lnTo>
                <a:lnTo>
                  <a:pt x="0" y="8654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l-GR"/>
          </a:p>
        </p:txBody>
      </p:sp>
      <p:sp>
        <p:nvSpPr>
          <p:cNvPr id="9" name="Freeform 9"/>
          <p:cNvSpPr/>
          <p:nvPr/>
        </p:nvSpPr>
        <p:spPr>
          <a:xfrm rot="8921078">
            <a:off x="3251893" y="9116943"/>
            <a:ext cx="644751" cy="576759"/>
          </a:xfrm>
          <a:custGeom>
            <a:avLst/>
            <a:gdLst/>
            <a:ahLst/>
            <a:cxnLst/>
            <a:rect l="l" t="t" r="r" b="b"/>
            <a:pathLst>
              <a:path w="644751" h="576759">
                <a:moveTo>
                  <a:pt x="0" y="0"/>
                </a:moveTo>
                <a:lnTo>
                  <a:pt x="644751" y="0"/>
                </a:lnTo>
                <a:lnTo>
                  <a:pt x="644751" y="576759"/>
                </a:lnTo>
                <a:lnTo>
                  <a:pt x="0" y="5767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l-GR"/>
          </a:p>
        </p:txBody>
      </p:sp>
      <p:sp>
        <p:nvSpPr>
          <p:cNvPr id="10" name="Freeform 10"/>
          <p:cNvSpPr/>
          <p:nvPr/>
        </p:nvSpPr>
        <p:spPr>
          <a:xfrm>
            <a:off x="16014264" y="8582985"/>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1" name="Freeform 11"/>
          <p:cNvSpPr/>
          <p:nvPr/>
        </p:nvSpPr>
        <p:spPr>
          <a:xfrm rot="-10800000">
            <a:off x="8806700" y="-720693"/>
            <a:ext cx="2273736" cy="2472519"/>
          </a:xfrm>
          <a:custGeom>
            <a:avLst/>
            <a:gdLst/>
            <a:ahLst/>
            <a:cxnLst/>
            <a:rect l="l" t="t" r="r" b="b"/>
            <a:pathLst>
              <a:path w="2273736" h="2472519">
                <a:moveTo>
                  <a:pt x="0" y="0"/>
                </a:moveTo>
                <a:lnTo>
                  <a:pt x="2273736" y="0"/>
                </a:lnTo>
                <a:lnTo>
                  <a:pt x="2273736" y="2472520"/>
                </a:lnTo>
                <a:lnTo>
                  <a:pt x="0" y="24725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l-GR"/>
          </a:p>
        </p:txBody>
      </p:sp>
      <p:sp>
        <p:nvSpPr>
          <p:cNvPr id="12" name="Freeform 12"/>
          <p:cNvSpPr/>
          <p:nvPr/>
        </p:nvSpPr>
        <p:spPr>
          <a:xfrm rot="-9868243">
            <a:off x="-3549346" y="-3571000"/>
            <a:ext cx="6535872" cy="6500222"/>
          </a:xfrm>
          <a:custGeom>
            <a:avLst/>
            <a:gdLst/>
            <a:ahLst/>
            <a:cxnLst/>
            <a:rect l="l" t="t" r="r" b="b"/>
            <a:pathLst>
              <a:path w="6535872" h="6500222">
                <a:moveTo>
                  <a:pt x="0" y="0"/>
                </a:moveTo>
                <a:lnTo>
                  <a:pt x="6535872" y="0"/>
                </a:lnTo>
                <a:lnTo>
                  <a:pt x="6535872" y="6500221"/>
                </a:lnTo>
                <a:lnTo>
                  <a:pt x="0" y="650022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l-GR"/>
          </a:p>
        </p:txBody>
      </p:sp>
      <p:sp>
        <p:nvSpPr>
          <p:cNvPr id="13" name="Freeform 13"/>
          <p:cNvSpPr/>
          <p:nvPr/>
        </p:nvSpPr>
        <p:spPr>
          <a:xfrm>
            <a:off x="3495612" y="8277586"/>
            <a:ext cx="593030" cy="610799"/>
          </a:xfrm>
          <a:custGeom>
            <a:avLst/>
            <a:gdLst/>
            <a:ahLst/>
            <a:cxnLst/>
            <a:rect l="l" t="t" r="r" b="b"/>
            <a:pathLst>
              <a:path w="593030" h="610799">
                <a:moveTo>
                  <a:pt x="0" y="0"/>
                </a:moveTo>
                <a:lnTo>
                  <a:pt x="593030" y="0"/>
                </a:lnTo>
                <a:lnTo>
                  <a:pt x="593030" y="610798"/>
                </a:lnTo>
                <a:lnTo>
                  <a:pt x="0" y="6107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l-GR"/>
          </a:p>
        </p:txBody>
      </p:sp>
      <p:sp>
        <p:nvSpPr>
          <p:cNvPr id="14" name="TextBox 14"/>
          <p:cNvSpPr txBox="1"/>
          <p:nvPr/>
        </p:nvSpPr>
        <p:spPr>
          <a:xfrm>
            <a:off x="1335656" y="7004637"/>
            <a:ext cx="7234332" cy="1055477"/>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Let’s begin your SWOT &amp; Ikigai activity</a:t>
            </a:r>
          </a:p>
        </p:txBody>
      </p:sp>
      <p:sp>
        <p:nvSpPr>
          <p:cNvPr id="15" name="TextBox 15"/>
          <p:cNvSpPr txBox="1"/>
          <p:nvPr/>
        </p:nvSpPr>
        <p:spPr>
          <a:xfrm>
            <a:off x="2621513" y="4212553"/>
            <a:ext cx="4273933" cy="1055477"/>
          </a:xfrm>
          <a:prstGeom prst="rect">
            <a:avLst/>
          </a:prstGeom>
        </p:spPr>
        <p:txBody>
          <a:bodyPr lIns="0" tIns="0" rIns="0" bIns="0" rtlCol="0" anchor="t">
            <a:spAutoFit/>
          </a:bodyPr>
          <a:lstStyle/>
          <a:p>
            <a:pPr algn="l">
              <a:lnSpc>
                <a:spcPts val="4185"/>
              </a:lnSpc>
            </a:pPr>
            <a:r>
              <a:rPr lang="en-US" sz="2989" dirty="0">
                <a:solidFill>
                  <a:srgbClr val="3C3939"/>
                </a:solidFill>
                <a:latin typeface="IreneFlorentina"/>
                <a:ea typeface="IreneFlorentina"/>
                <a:cs typeface="IreneFlorentina"/>
                <a:sym typeface="IreneFlorentina"/>
              </a:rPr>
              <a:t>Thank you for joining!</a:t>
            </a:r>
          </a:p>
        </p:txBody>
      </p:sp>
      <p:sp>
        <p:nvSpPr>
          <p:cNvPr id="16" name="TextBox 16"/>
          <p:cNvSpPr txBox="1"/>
          <p:nvPr/>
        </p:nvSpPr>
        <p:spPr>
          <a:xfrm>
            <a:off x="1806982" y="5512385"/>
            <a:ext cx="6269212" cy="532634"/>
          </a:xfrm>
          <a:prstGeom prst="rect">
            <a:avLst/>
          </a:prstGeom>
        </p:spPr>
        <p:txBody>
          <a:bodyPr lIns="0" tIns="0" rIns="0" bIns="0" rtlCol="0" anchor="t">
            <a:spAutoFit/>
          </a:bodyPr>
          <a:lstStyle/>
          <a:p>
            <a:pPr algn="l">
              <a:lnSpc>
                <a:spcPts val="4185"/>
              </a:lnSpc>
            </a:pPr>
            <a:r>
              <a:rPr lang="en-US" sz="2989">
                <a:solidFill>
                  <a:srgbClr val="3C3939"/>
                </a:solidFill>
                <a:latin typeface="IreneFlorentina"/>
                <a:ea typeface="IreneFlorentina"/>
                <a:cs typeface="IreneFlorentina"/>
                <a:sym typeface="IreneFlorentina"/>
              </a:rPr>
              <a:t>Grab your phones</a:t>
            </a:r>
          </a:p>
        </p:txBody>
      </p:sp>
      <p:sp>
        <p:nvSpPr>
          <p:cNvPr id="17" name="TextBox 17"/>
          <p:cNvSpPr txBox="1"/>
          <p:nvPr/>
        </p:nvSpPr>
        <p:spPr>
          <a:xfrm>
            <a:off x="4619957" y="8273806"/>
            <a:ext cx="11394307" cy="2638479"/>
          </a:xfrm>
          <a:prstGeom prst="rect">
            <a:avLst/>
          </a:prstGeom>
        </p:spPr>
        <p:txBody>
          <a:bodyPr wrap="square" lIns="0" tIns="0" rIns="0" bIns="0" rtlCol="0" anchor="t">
            <a:spAutoFit/>
          </a:bodyPr>
          <a:lstStyle/>
          <a:p>
            <a:pPr algn="l">
              <a:lnSpc>
                <a:spcPts val="4185"/>
              </a:lnSpc>
            </a:pPr>
            <a:r>
              <a:rPr lang="en-US" sz="2989" dirty="0">
                <a:solidFill>
                  <a:srgbClr val="3C3939"/>
                </a:solidFill>
                <a:latin typeface="IreneFlorentina"/>
                <a:ea typeface="IreneFlorentina"/>
                <a:cs typeface="IreneFlorentina"/>
                <a:sym typeface="IreneFlorentina"/>
              </a:rPr>
              <a:t>Your green journey starts now! </a:t>
            </a:r>
            <a:r>
              <a:rPr lang="en-US" sz="2989" dirty="0">
                <a:solidFill>
                  <a:srgbClr val="3C3939"/>
                </a:solidFill>
                <a:latin typeface="IreneFlorentina"/>
                <a:ea typeface="IreneFlorentina"/>
                <a:cs typeface="IreneFlorentina"/>
                <a:sym typeface="IreneFlorentina"/>
                <a:hlinkClick r:id="rId14"/>
              </a:rPr>
              <a:t>https://docs.google.com/forms/d/e/1FAIpQLSfr9Ti1sDj7tasO2jDK2jswMirpPzEyHcCtrtH4rdrElHzY5g/viewform?pli=1</a:t>
            </a:r>
            <a:endParaRPr lang="en-US" sz="2989" dirty="0">
              <a:solidFill>
                <a:srgbClr val="3C3939"/>
              </a:solidFill>
              <a:latin typeface="IreneFlorentina"/>
              <a:ea typeface="IreneFlorentina"/>
              <a:cs typeface="IreneFlorentina"/>
              <a:sym typeface="IreneFlorentina"/>
            </a:endParaRPr>
          </a:p>
          <a:p>
            <a:pPr algn="l">
              <a:lnSpc>
                <a:spcPts val="4185"/>
              </a:lnSpc>
            </a:pPr>
            <a:endParaRPr lang="en-US" sz="2989" dirty="0">
              <a:solidFill>
                <a:srgbClr val="3C3939"/>
              </a:solidFill>
              <a:latin typeface="IreneFlorentina"/>
              <a:ea typeface="IreneFlorentina"/>
              <a:cs typeface="IreneFlorentina"/>
              <a:sym typeface="IreneFlorentin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FC948506-A5C8-90D2-D8A4-D147E1022327}"/>
              </a:ext>
            </a:extLst>
          </p:cNvPr>
          <p:cNvSpPr/>
          <p:nvPr>
            <p:custDataLst>
              <p:tags r:id="rId2"/>
            </p:custDataLst>
          </p:nvPr>
        </p:nvSpPr>
        <p:spPr>
          <a:xfrm>
            <a:off x="4669277" y="1501346"/>
            <a:ext cx="12729337" cy="5782962"/>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 What's one strength you’re proud of that helps you thrive in your current life?</a:t>
            </a:r>
            <a:endParaRPr lang="el-GR" sz="4000" b="1">
              <a:solidFill>
                <a:srgbClr val="000000"/>
              </a:solidFill>
            </a:endParaRPr>
          </a:p>
        </p:txBody>
      </p:sp>
      <p:sp>
        <p:nvSpPr>
          <p:cNvPr id="5" name="Ορθογώνιο 4">
            <a:extLst>
              <a:ext uri="{FF2B5EF4-FFF2-40B4-BE49-F238E27FC236}">
                <a16:creationId xmlns:a16="http://schemas.microsoft.com/office/drawing/2014/main" id="{ED5356CB-9E78-5AE6-91FD-82768E2EA02A}"/>
              </a:ext>
            </a:extLst>
          </p:cNvPr>
          <p:cNvSpPr/>
          <p:nvPr/>
        </p:nvSpPr>
        <p:spPr>
          <a:xfrm>
            <a:off x="0" y="8730049"/>
            <a:ext cx="18288000" cy="1556951"/>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1111733" tIns="389106" rIns="2779331" bIns="305726" rtlCol="0" anchor="ctr">
            <a:normAutofit/>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l-GR" sz="2600">
              <a:solidFill>
                <a:srgbClr val="FFFFFF"/>
              </a:solidFill>
            </a:endParaRPr>
          </a:p>
        </p:txBody>
      </p:sp>
      <p:pic>
        <p:nvPicPr>
          <p:cNvPr id="7" name="Γραφικό 6">
            <a:extLst>
              <a:ext uri="{FF2B5EF4-FFF2-40B4-BE49-F238E27FC236}">
                <a16:creationId xmlns:a16="http://schemas.microsoft.com/office/drawing/2014/main" id="{01EE73B1-A179-58BE-7BA1-B37F6884F106}"/>
              </a:ext>
            </a:extLst>
          </p:cNvPr>
          <p:cNvPicPr>
            <a:picLocks/>
          </p:cNvPicPr>
          <p:nvPr/>
        </p:nvPicPr>
        <p:blipFill>
          <a:blip r:embed="rId7">
            <a:extLst>
              <a:ext uri="{96DAC541-7B7A-43D3-8B79-37D633B846F1}">
                <asvg:svgBlip xmlns:asvg="http://schemas.microsoft.com/office/drawing/2016/SVG/main" r:embed="rId8"/>
              </a:ext>
            </a:extLst>
          </a:blip>
          <a:stretch>
            <a:fillRect/>
          </a:stretch>
        </p:blipFill>
        <p:spPr>
          <a:xfrm>
            <a:off x="444693" y="9286177"/>
            <a:ext cx="444693" cy="444693"/>
          </a:xfrm>
          <a:prstGeom prst="rect">
            <a:avLst/>
          </a:prstGeom>
        </p:spPr>
      </p:pic>
      <p:sp>
        <p:nvSpPr>
          <p:cNvPr id="8" name="Τραπέζιο 7">
            <a:extLst>
              <a:ext uri="{FF2B5EF4-FFF2-40B4-BE49-F238E27FC236}">
                <a16:creationId xmlns:a16="http://schemas.microsoft.com/office/drawing/2014/main" id="{A9BA605C-8717-5C7F-8CC3-4C0197D08F11}"/>
              </a:ext>
            </a:extLst>
          </p:cNvPr>
          <p:cNvSpPr/>
          <p:nvPr/>
        </p:nvSpPr>
        <p:spPr>
          <a:xfrm rot="2700000">
            <a:off x="14430556" y="772386"/>
            <a:ext cx="5002797" cy="1167319"/>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a:bodyPr>
          <a:lstStyle/>
          <a:p>
            <a:pPr algn="ctr"/>
            <a:r>
              <a:rPr lang="en-US" sz="2600" b="1">
                <a:solidFill>
                  <a:srgbClr val="198038"/>
                </a:solidFill>
              </a:rPr>
              <a:t>Do not edit
</a:t>
            </a:r>
            <a:r>
              <a:rPr lang="en-US" sz="2200">
                <a:solidFill>
                  <a:srgbClr val="198038"/>
                </a:solidFill>
                <a:hlinkClick r:id="rId9">
                  <a:extLst>
                    <a:ext uri="{A12FA001-AC4F-418D-AE19-62706E023703}">
                      <ahyp:hlinkClr xmlns:ahyp="http://schemas.microsoft.com/office/drawing/2018/hyperlinkcolor" val="tx"/>
                    </a:ext>
                  </a:extLst>
                </a:hlinkClick>
              </a:rPr>
              <a:t>How to change the design</a:t>
            </a:r>
            <a:endParaRPr lang="el-GR" sz="2200">
              <a:solidFill>
                <a:srgbClr val="198038"/>
              </a:solidFill>
            </a:endParaRPr>
          </a:p>
        </p:txBody>
      </p:sp>
      <p:pic>
        <p:nvPicPr>
          <p:cNvPr id="10" name="Γραφικό 9">
            <a:extLst>
              <a:ext uri="{FF2B5EF4-FFF2-40B4-BE49-F238E27FC236}">
                <a16:creationId xmlns:a16="http://schemas.microsoft.com/office/drawing/2014/main" id="{457EC57C-D2CF-7346-EC58-DC6B55019CB3}"/>
              </a:ext>
            </a:extLst>
          </p:cNvPr>
          <p:cNvPicPr>
            <a:picLocks/>
          </p:cNvPicPr>
          <p:nvPr/>
        </p:nvPicPr>
        <p:blipFill>
          <a:blip r:embed="rId10">
            <a:extLst>
              <a:ext uri="{96DAC541-7B7A-43D3-8B79-37D633B846F1}">
                <asvg:svgBlip xmlns:asvg="http://schemas.microsoft.com/office/drawing/2016/SVG/main" r:embed="rId11"/>
              </a:ext>
            </a:extLst>
          </a:blip>
          <a:stretch>
            <a:fillRect/>
          </a:stretch>
        </p:blipFill>
        <p:spPr>
          <a:xfrm>
            <a:off x="16120123" y="9230591"/>
            <a:ext cx="1667599" cy="555866"/>
          </a:xfrm>
          <a:prstGeom prst="rect">
            <a:avLst/>
          </a:prstGeom>
        </p:spPr>
      </p:pic>
      <p:pic>
        <p:nvPicPr>
          <p:cNvPr id="6" name="Γραφικό 5">
            <a:extLst>
              <a:ext uri="{FF2B5EF4-FFF2-40B4-BE49-F238E27FC236}">
                <a16:creationId xmlns:a16="http://schemas.microsoft.com/office/drawing/2014/main" id="{BAD68B11-9DAA-6E4E-4157-1D98A7790646}"/>
              </a:ext>
            </a:extLst>
          </p:cNvPr>
          <p:cNvPicPr>
            <a:picLocks/>
          </p:cNvPicPr>
          <p:nvPr>
            <p:custDataLst>
              <p:tags r:id="rId3"/>
            </p:custDataLst>
          </p:nvPr>
        </p:nvPicPr>
        <p:blipFill>
          <a:blip r:embed="rId12">
            <a:extLst>
              <a:ext uri="{96DAC541-7B7A-43D3-8B79-37D633B846F1}">
                <asvg:svgBlip xmlns:asvg="http://schemas.microsoft.com/office/drawing/2016/SVG/main" r:embed="rId13"/>
              </a:ext>
            </a:extLst>
          </a:blip>
          <a:stretch>
            <a:fillRect/>
          </a:stretch>
        </p:blipFill>
        <p:spPr>
          <a:xfrm>
            <a:off x="667040" y="2614055"/>
            <a:ext cx="3557544" cy="3557544"/>
          </a:xfrm>
          <a:prstGeom prst="rect">
            <a:avLst/>
          </a:prstGeom>
        </p:spPr>
      </p:pic>
    </p:spTree>
    <p:custDataLst>
      <p:tags r:id="rId1"/>
    </p:custDataLst>
    <p:extLst>
      <p:ext uri="{BB962C8B-B14F-4D97-AF65-F5344CB8AC3E}">
        <p14:creationId xmlns:p14="http://schemas.microsoft.com/office/powerpoint/2010/main" val="3288048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Γραφικό 2">
            <a:extLst>
              <a:ext uri="{FF2B5EF4-FFF2-40B4-BE49-F238E27FC236}">
                <a16:creationId xmlns:a16="http://schemas.microsoft.com/office/drawing/2014/main" id="{C3853BA9-63E2-AC1F-8E5B-5C471DD248A5}"/>
              </a:ext>
            </a:extLst>
          </p:cNvPr>
          <p:cNvPicPr>
            <a:picLocks/>
          </p:cNvPicPr>
          <p:nvPr>
            <p:custDataLst>
              <p:tags r:id="rId2"/>
            </p:custDataLst>
          </p:nvPr>
        </p:nvPicPr>
        <p:blipFill>
          <a:blip r:embed="rId6">
            <a:extLst>
              <a:ext uri="{96DAC541-7B7A-43D3-8B79-37D633B846F1}">
                <asvg:svgBlip xmlns:asvg="http://schemas.microsoft.com/office/drawing/2016/SVG/main" r:embed="rId7"/>
              </a:ext>
            </a:extLst>
          </a:blip>
          <a:stretch>
            <a:fillRect/>
          </a:stretch>
        </p:blipFill>
        <p:spPr>
          <a:xfrm>
            <a:off x="667040" y="2614055"/>
            <a:ext cx="3557544" cy="3557544"/>
          </a:xfrm>
          <a:prstGeom prst="rect">
            <a:avLst/>
          </a:prstGeom>
        </p:spPr>
      </p:pic>
      <p:sp>
        <p:nvSpPr>
          <p:cNvPr id="4" name="Ορθογώνιο 3">
            <a:extLst>
              <a:ext uri="{FF2B5EF4-FFF2-40B4-BE49-F238E27FC236}">
                <a16:creationId xmlns:a16="http://schemas.microsoft.com/office/drawing/2014/main" id="{DD00A309-9E59-C1F6-7A1C-05DB16BE049A}"/>
              </a:ext>
            </a:extLst>
          </p:cNvPr>
          <p:cNvSpPr/>
          <p:nvPr>
            <p:custDataLst>
              <p:tags r:id="rId3"/>
            </p:custDataLst>
          </p:nvPr>
        </p:nvSpPr>
        <p:spPr>
          <a:xfrm>
            <a:off x="4669277" y="1501346"/>
            <a:ext cx="12729337" cy="5782962"/>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 How confident are you in identifying your personal strengths and opportunities?</a:t>
            </a:r>
            <a:endParaRPr lang="el-GR" sz="4000" b="1">
              <a:solidFill>
                <a:srgbClr val="000000"/>
              </a:solidFill>
            </a:endParaRPr>
          </a:p>
        </p:txBody>
      </p:sp>
      <p:sp>
        <p:nvSpPr>
          <p:cNvPr id="5" name="Ορθογώνιο 4">
            <a:extLst>
              <a:ext uri="{FF2B5EF4-FFF2-40B4-BE49-F238E27FC236}">
                <a16:creationId xmlns:a16="http://schemas.microsoft.com/office/drawing/2014/main" id="{F038DB4E-1CDF-3403-E303-DA6C684ED6E7}"/>
              </a:ext>
            </a:extLst>
          </p:cNvPr>
          <p:cNvSpPr/>
          <p:nvPr/>
        </p:nvSpPr>
        <p:spPr>
          <a:xfrm>
            <a:off x="0" y="8730049"/>
            <a:ext cx="18288000" cy="1556951"/>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1111733" tIns="389106" rIns="2779331" bIns="305726" rtlCol="0" anchor="ctr">
            <a:normAutofit/>
          </a:bodyPr>
          <a:lstStyle/>
          <a:p>
            <a:r>
              <a:rPr lang="en-US" sz="2600">
                <a:solidFill>
                  <a:srgbClr val="FFFFFF"/>
                </a:solidFill>
              </a:rPr>
              <a:t>The </a:t>
            </a:r>
            <a:r>
              <a:rPr lang="en-US" sz="2600">
                <a:solidFill>
                  <a:srgbClr val="FFFFFF"/>
                </a:solidFill>
                <a:hlinkClick r:id="rId8">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endParaRPr lang="el-GR" sz="2600">
              <a:solidFill>
                <a:srgbClr val="FFFFFF"/>
              </a:solidFill>
            </a:endParaRPr>
          </a:p>
        </p:txBody>
      </p:sp>
      <p:pic>
        <p:nvPicPr>
          <p:cNvPr id="7" name="Γραφικό 6">
            <a:extLst>
              <a:ext uri="{FF2B5EF4-FFF2-40B4-BE49-F238E27FC236}">
                <a16:creationId xmlns:a16="http://schemas.microsoft.com/office/drawing/2014/main" id="{89AE0911-8E10-C0FC-66A1-454A448F0E2B}"/>
              </a:ext>
            </a:extLst>
          </p:cNvPr>
          <p:cNvPicPr>
            <a:picLocks/>
          </p:cNvPicPr>
          <p:nvPr/>
        </p:nvPicPr>
        <p:blipFill>
          <a:blip r:embed="rId9">
            <a:extLst>
              <a:ext uri="{96DAC541-7B7A-43D3-8B79-37D633B846F1}">
                <asvg:svgBlip xmlns:asvg="http://schemas.microsoft.com/office/drawing/2016/SVG/main" r:embed="rId10"/>
              </a:ext>
            </a:extLst>
          </a:blip>
          <a:stretch>
            <a:fillRect/>
          </a:stretch>
        </p:blipFill>
        <p:spPr>
          <a:xfrm>
            <a:off x="444693" y="9286177"/>
            <a:ext cx="444693" cy="444693"/>
          </a:xfrm>
          <a:prstGeom prst="rect">
            <a:avLst/>
          </a:prstGeom>
        </p:spPr>
      </p:pic>
      <p:sp>
        <p:nvSpPr>
          <p:cNvPr id="8" name="Τραπέζιο 7">
            <a:extLst>
              <a:ext uri="{FF2B5EF4-FFF2-40B4-BE49-F238E27FC236}">
                <a16:creationId xmlns:a16="http://schemas.microsoft.com/office/drawing/2014/main" id="{97554862-7781-8818-CBD4-47B01D6667AA}"/>
              </a:ext>
            </a:extLst>
          </p:cNvPr>
          <p:cNvSpPr/>
          <p:nvPr/>
        </p:nvSpPr>
        <p:spPr>
          <a:xfrm rot="2700000">
            <a:off x="14430556" y="772386"/>
            <a:ext cx="5002797" cy="1167319"/>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a:bodyPr>
          <a:lstStyle/>
          <a:p>
            <a:pPr algn="ctr"/>
            <a:r>
              <a:rPr lang="en-US" sz="2600" b="1">
                <a:solidFill>
                  <a:srgbClr val="198038"/>
                </a:solidFill>
              </a:rPr>
              <a:t>Do not edit
</a:t>
            </a:r>
            <a:r>
              <a:rPr lang="en-US" sz="2200">
                <a:solidFill>
                  <a:srgbClr val="198038"/>
                </a:solidFill>
                <a:hlinkClick r:id="rId11">
                  <a:extLst>
                    <a:ext uri="{A12FA001-AC4F-418D-AE19-62706E023703}">
                      <ahyp:hlinkClr xmlns:ahyp="http://schemas.microsoft.com/office/drawing/2018/hyperlinkcolor" val="tx"/>
                    </a:ext>
                  </a:extLst>
                </a:hlinkClick>
              </a:rPr>
              <a:t>How to change the design</a:t>
            </a:r>
            <a:endParaRPr lang="el-GR" sz="2200">
              <a:solidFill>
                <a:srgbClr val="198038"/>
              </a:solidFill>
            </a:endParaRPr>
          </a:p>
        </p:txBody>
      </p:sp>
      <p:pic>
        <p:nvPicPr>
          <p:cNvPr id="10" name="Γραφικό 9">
            <a:extLst>
              <a:ext uri="{FF2B5EF4-FFF2-40B4-BE49-F238E27FC236}">
                <a16:creationId xmlns:a16="http://schemas.microsoft.com/office/drawing/2014/main" id="{49ACC3C2-999A-A924-B248-788619912E58}"/>
              </a:ext>
            </a:extLst>
          </p:cNvPr>
          <p:cNvPicPr>
            <a:picLocks/>
          </p:cNvPicPr>
          <p:nvPr/>
        </p:nvPicPr>
        <p:blipFill>
          <a:blip r:embed="rId12">
            <a:extLst>
              <a:ext uri="{96DAC541-7B7A-43D3-8B79-37D633B846F1}">
                <asvg:svgBlip xmlns:asvg="http://schemas.microsoft.com/office/drawing/2016/SVG/main" r:embed="rId13"/>
              </a:ext>
            </a:extLst>
          </a:blip>
          <a:stretch>
            <a:fillRect/>
          </a:stretch>
        </p:blipFill>
        <p:spPr>
          <a:xfrm>
            <a:off x="16120123" y="9230591"/>
            <a:ext cx="1667599" cy="555866"/>
          </a:xfrm>
          <a:prstGeom prst="rect">
            <a:avLst/>
          </a:prstGeom>
        </p:spPr>
      </p:pic>
    </p:spTree>
    <p:custDataLst>
      <p:tags r:id="rId1"/>
    </p:custDataLst>
    <p:extLst>
      <p:ext uri="{BB962C8B-B14F-4D97-AF65-F5344CB8AC3E}">
        <p14:creationId xmlns:p14="http://schemas.microsoft.com/office/powerpoint/2010/main" val="26425003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5.0.6311"/>
  <p:tag name="SLIDO_PRESENTATION_ID" val="e72dd36e-6bf2-4af5-8d2a-cf236f0c30c6"/>
  <p:tag name="SLIDO_EVENT_UUID" val="fa4127ed-f55d-41a4-9c0f-adc14f18c16f"/>
  <p:tag name="SLIDO_EVENT_SECTION_UUID" val="543b5c1a-2e94-4957-818c-7d2f96bbfaf9"/>
</p:tagLst>
</file>

<file path=ppt/tags/tag2.xml><?xml version="1.0" encoding="utf-8"?>
<p:tagLst xmlns:a="http://schemas.openxmlformats.org/drawingml/2006/main" xmlns:r="http://schemas.openxmlformats.org/officeDocument/2006/relationships" xmlns:p="http://schemas.openxmlformats.org/presentationml/2006/main">
  <p:tag name="SLIDO_METADATA" val="eyJUaW1lc3RhbXAiOjE3NDYzNzYzOTJ9"/>
  <p:tag name="SLIDO_TYPE" val="SlidoPoll"/>
  <p:tag name="SLIDO_POLL_UUID" val="4e6f6833-a1cd-43aa-a3b8-835988525f8b"/>
  <p:tag name="SLIDO_TIMELINE" val="W3sicG9sbFF1ZXN0aW9uVXVpZCI6ImQ4N2ZhYmIyLTNhMWMtNDYxMC1hMDM5LWI2MDRhYzhkNGRmMCIsInNob3dSZXN1bHRzIjp0cnVlLCJzaG93Q29ycmVjdEFuc3dlcnMiOmZhbHNlLCJ2b3RpbmdMb2NrZWQiOmZhbHNlfV0="/>
</p:tagLst>
</file>

<file path=ppt/tags/tag3.xml><?xml version="1.0" encoding="utf-8"?>
<p:tagLst xmlns:a="http://schemas.openxmlformats.org/drawingml/2006/main" xmlns:r="http://schemas.openxmlformats.org/officeDocument/2006/relationships" xmlns:p="http://schemas.openxmlformats.org/presentationml/2006/main">
  <p:tag name="SLIDO_ELEMENT" val="title"/>
</p:tagLst>
</file>

<file path=ppt/tags/tag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WordCloud"/>
</p:tagLst>
</file>

<file path=ppt/tags/tag5.xml><?xml version="1.0" encoding="utf-8"?>
<p:tagLst xmlns:a="http://schemas.openxmlformats.org/drawingml/2006/main" xmlns:r="http://schemas.openxmlformats.org/officeDocument/2006/relationships" xmlns:p="http://schemas.openxmlformats.org/presentationml/2006/main">
  <p:tag name="SLIDO_METADATA" val="eyJUaW1lc3RhbXAiOjE3NDYzNzY1MTZ9"/>
  <p:tag name="SLIDO_TYPE" val="SlidoPoll"/>
  <p:tag name="SLIDO_POLL_UUID" val="041a4e39-469d-4ed9-b4f7-cbbe33c32ab7"/>
  <p:tag name="SLIDO_TIMELINE" val="W3sicG9sbFF1ZXN0aW9uVXVpZCI6IjFkZTE2OTY4LTU4YjYtNDEzMC1iMjMxLWNkZDgyNzIxY2ZhYyIsInNob3dSZXN1bHRzIjp0cnVlLCJzaG93Q29ycmVjdEFuc3dlcnMiOmZhbHNlLCJ2b3RpbmdMb2NrZWQiOmZhbHNlfV0="/>
</p:tagLst>
</file>

<file path=ppt/tags/tag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Rating"/>
</p:tagLst>
</file>

<file path=ppt/tags/tag7.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347</TotalTime>
  <Words>2029</Words>
  <Application>Microsoft Office PowerPoint</Application>
  <PresentationFormat>Προσαρμογή</PresentationFormat>
  <Paragraphs>287</Paragraphs>
  <Slides>19</Slides>
  <Notes>19</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19</vt:i4>
      </vt:variant>
    </vt:vector>
  </HeadingPairs>
  <TitlesOfParts>
    <vt:vector size="24" baseType="lpstr">
      <vt:lpstr>Arial</vt:lpstr>
      <vt:lpstr>IreneFlorentina</vt:lpstr>
      <vt:lpstr>Calibri</vt:lpstr>
      <vt:lpstr>Children One</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and White Illustrative SWOT Analysis Presentation</dc:title>
  <dc:creator>Chatzivarity, Io</dc:creator>
  <cp:lastModifiedBy>Io Chatzivaryti</cp:lastModifiedBy>
  <cp:revision>10</cp:revision>
  <cp:lastPrinted>2025-05-06T06:08:51Z</cp:lastPrinted>
  <dcterms:created xsi:type="dcterms:W3CDTF">2006-08-16T00:00:00Z</dcterms:created>
  <dcterms:modified xsi:type="dcterms:W3CDTF">2025-05-06T11:53:29Z</dcterms:modified>
  <dc:identifier>DAGmBbo1YxM</dc:identifier>
</cp:coreProperties>
</file>